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93" r:id="rId3"/>
    <p:sldId id="256" r:id="rId4"/>
    <p:sldId id="257" r:id="rId5"/>
    <p:sldId id="258" r:id="rId6"/>
    <p:sldId id="291" r:id="rId7"/>
    <p:sldId id="259" r:id="rId8"/>
    <p:sldId id="260" r:id="rId9"/>
    <p:sldId id="269" r:id="rId10"/>
    <p:sldId id="261" r:id="rId11"/>
    <p:sldId id="270" r:id="rId12"/>
    <p:sldId id="271" r:id="rId13"/>
    <p:sldId id="272" r:id="rId14"/>
    <p:sldId id="275" r:id="rId15"/>
    <p:sldId id="276" r:id="rId16"/>
    <p:sldId id="292" r:id="rId17"/>
    <p:sldId id="277" r:id="rId18"/>
    <p:sldId id="278" r:id="rId19"/>
    <p:sldId id="279" r:id="rId20"/>
    <p:sldId id="280" r:id="rId21"/>
    <p:sldId id="262" r:id="rId22"/>
    <p:sldId id="281" r:id="rId23"/>
    <p:sldId id="282" r:id="rId24"/>
    <p:sldId id="283" r:id="rId25"/>
    <p:sldId id="284" r:id="rId26"/>
    <p:sldId id="263" r:id="rId27"/>
    <p:sldId id="285" r:id="rId28"/>
    <p:sldId id="286" r:id="rId29"/>
    <p:sldId id="287" r:id="rId30"/>
    <p:sldId id="265" r:id="rId31"/>
    <p:sldId id="288" r:id="rId32"/>
    <p:sldId id="290" r:id="rId33"/>
    <p:sldId id="289" r:id="rId34"/>
    <p:sldId id="266" r:id="rId35"/>
    <p:sldId id="268" r:id="rId36"/>
    <p:sldId id="294" r:id="rId37"/>
    <p:sldId id="296"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39566-F601-49D2-83D0-E8942B97706C}" type="datetimeFigureOut">
              <a:rPr lang="en-US" smtClean="0"/>
              <a:t>4/21/2021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3689C-B5AF-48B3-846F-9B47FC0922F4}" type="slidenum">
              <a:rPr lang="en-US" smtClean="0"/>
              <a:t>‹#›</a:t>
            </a:fld>
            <a:endParaRPr lang="en-US"/>
          </a:p>
        </p:txBody>
      </p:sp>
    </p:spTree>
    <p:extLst>
      <p:ext uri="{BB962C8B-B14F-4D97-AF65-F5344CB8AC3E}">
        <p14:creationId xmlns:p14="http://schemas.microsoft.com/office/powerpoint/2010/main" val="296699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arsene</a:t>
            </a:r>
            <a:r>
              <a:rPr lang="en-US" dirty="0"/>
              <a:t> </a:t>
            </a:r>
            <a:r>
              <a:rPr lang="en-US" dirty="0" err="1"/>
              <a:t>wenger’s</a:t>
            </a:r>
            <a:r>
              <a:rPr lang="en-US" dirty="0"/>
              <a:t> pic [you can </a:t>
            </a:r>
            <a:r>
              <a:rPr lang="en-US" dirty="0" err="1"/>
              <a:t>isnert</a:t>
            </a:r>
            <a:r>
              <a:rPr lang="en-US" dirty="0"/>
              <a:t> it} [add </a:t>
            </a:r>
            <a:r>
              <a:rPr lang="en-US" dirty="0" err="1"/>
              <a:t>arsene</a:t>
            </a:r>
            <a:r>
              <a:rPr lang="en-US" dirty="0"/>
              <a:t> </a:t>
            </a:r>
            <a:r>
              <a:rPr lang="en-US" dirty="0" err="1"/>
              <a:t>wenger’s</a:t>
            </a:r>
            <a:r>
              <a:rPr lang="en-US" dirty="0"/>
              <a:t> angry picture!!!] the one with the bottle. “</a:t>
            </a:r>
          </a:p>
          <a:p>
            <a:r>
              <a:rPr lang="en-US" dirty="0"/>
              <a:t>Sometimes, I feel like the guy in the </a:t>
            </a:r>
            <a:r>
              <a:rPr lang="en-US" dirty="0" err="1"/>
              <a:t>righ</a:t>
            </a:r>
            <a:r>
              <a:rPr lang="en-US" dirty="0"/>
              <a:t> hand side, when my predictions for a soccer game </a:t>
            </a:r>
            <a:r>
              <a:rPr lang="en-US" dirty="0" err="1"/>
              <a:t>tursn</a:t>
            </a:r>
            <a:r>
              <a:rPr lang="en-US" dirty="0"/>
              <a:t> out incorrect! He is </a:t>
            </a:r>
            <a:r>
              <a:rPr lang="en-US" dirty="0" err="1"/>
              <a:t>Arsene</a:t>
            </a:r>
            <a:r>
              <a:rPr lang="en-US" dirty="0"/>
              <a:t> </a:t>
            </a:r>
            <a:r>
              <a:rPr lang="en-US" dirty="0" err="1"/>
              <a:t>wenger</a:t>
            </a:r>
            <a:r>
              <a:rPr lang="en-US" dirty="0"/>
              <a:t>, one of the best </a:t>
            </a:r>
            <a:r>
              <a:rPr lang="en-US" dirty="0" err="1"/>
              <a:t>managesrs</a:t>
            </a:r>
            <a:r>
              <a:rPr lang="en-US" dirty="0"/>
              <a:t> during his time… and he once quoted….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86128F-6CC8-4198-A235-F9CE59F697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75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013689C-B5AF-48B3-846F-9B47FC0922F4}" type="slidenum">
              <a:rPr lang="en-US" smtClean="0"/>
              <a:t>10</a:t>
            </a:fld>
            <a:endParaRPr lang="en-US"/>
          </a:p>
        </p:txBody>
      </p:sp>
    </p:spTree>
    <p:extLst>
      <p:ext uri="{BB962C8B-B14F-4D97-AF65-F5344CB8AC3E}">
        <p14:creationId xmlns:p14="http://schemas.microsoft.com/office/powerpoint/2010/main" val="2523230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Latent variable…we can’t see it. So, we can assume lot of things about it. The idea behind latent variable is that as you respond more highly on latent variable, you respond more highly on the </a:t>
            </a:r>
            <a:r>
              <a:rPr lang="en-US" dirty="0" err="1"/>
              <a:t>ordeinal</a:t>
            </a:r>
            <a:r>
              <a:rPr lang="en-US" dirty="0"/>
              <a:t> scale. </a:t>
            </a:r>
          </a:p>
        </p:txBody>
      </p:sp>
      <p:sp>
        <p:nvSpPr>
          <p:cNvPr id="4" name="Slide Number Placeholder 3"/>
          <p:cNvSpPr>
            <a:spLocks noGrp="1"/>
          </p:cNvSpPr>
          <p:nvPr>
            <p:ph type="sldNum" sz="quarter" idx="5"/>
          </p:nvPr>
        </p:nvSpPr>
        <p:spPr/>
        <p:txBody>
          <a:bodyPr/>
          <a:lstStyle/>
          <a:p>
            <a:fld id="{9013689C-B5AF-48B3-846F-9B47FC0922F4}" type="slidenum">
              <a:rPr lang="en-US" smtClean="0"/>
              <a:t>11</a:t>
            </a:fld>
            <a:endParaRPr lang="en-US"/>
          </a:p>
        </p:txBody>
      </p:sp>
    </p:spTree>
    <p:extLst>
      <p:ext uri="{BB962C8B-B14F-4D97-AF65-F5344CB8AC3E}">
        <p14:creationId xmlns:p14="http://schemas.microsoft.com/office/powerpoint/2010/main" val="2373525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how the value of y ∗ </a:t>
            </a:r>
            <a:r>
              <a:rPr lang="en-US" dirty="0" err="1"/>
              <a:t>i</a:t>
            </a:r>
            <a:r>
              <a:rPr lang="en-US" dirty="0"/>
              <a:t> varies per match, let’s take an example of a match between two teams that are equally matched they have the exact same history, qualities, and are playing at a neutral venue</a:t>
            </a:r>
          </a:p>
        </p:txBody>
      </p:sp>
      <p:sp>
        <p:nvSpPr>
          <p:cNvPr id="4" name="Slide Number Placeholder 3"/>
          <p:cNvSpPr>
            <a:spLocks noGrp="1"/>
          </p:cNvSpPr>
          <p:nvPr>
            <p:ph type="sldNum" sz="quarter" idx="5"/>
          </p:nvPr>
        </p:nvSpPr>
        <p:spPr/>
        <p:txBody>
          <a:bodyPr/>
          <a:lstStyle/>
          <a:p>
            <a:fld id="{9013689C-B5AF-48B3-846F-9B47FC0922F4}" type="slidenum">
              <a:rPr lang="en-US" smtClean="0"/>
              <a:t>12</a:t>
            </a:fld>
            <a:endParaRPr lang="en-US"/>
          </a:p>
        </p:txBody>
      </p:sp>
    </p:spTree>
    <p:extLst>
      <p:ext uri="{BB962C8B-B14F-4D97-AF65-F5344CB8AC3E}">
        <p14:creationId xmlns:p14="http://schemas.microsoft.com/office/powerpoint/2010/main" val="3373936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normal distribution of y ∗ </a:t>
            </a:r>
            <a:r>
              <a:rPr lang="en-US" dirty="0" err="1"/>
              <a:t>i</a:t>
            </a:r>
            <a:r>
              <a:rPr lang="en-US" dirty="0"/>
              <a:t> is depicted on Fig. 4.1, which also shows how y ∗ </a:t>
            </a:r>
            <a:r>
              <a:rPr lang="en-US" dirty="0" err="1"/>
              <a:t>i</a:t>
            </a:r>
            <a:r>
              <a:rPr lang="en-US" dirty="0"/>
              <a:t> differs in each match depending on team and match variables.</a:t>
            </a:r>
          </a:p>
          <a:p>
            <a:pPr marL="171450" indent="-171450">
              <a:buFont typeface="Arial" panose="020B0604020202020204" pitchFamily="34" charset="0"/>
              <a:buChar char="•"/>
            </a:pPr>
            <a:r>
              <a:rPr lang="en-US" dirty="0"/>
              <a:t>The probabilities are the area under the curve.</a:t>
            </a:r>
          </a:p>
        </p:txBody>
      </p:sp>
      <p:sp>
        <p:nvSpPr>
          <p:cNvPr id="4" name="Slide Number Placeholder 3"/>
          <p:cNvSpPr>
            <a:spLocks noGrp="1"/>
          </p:cNvSpPr>
          <p:nvPr>
            <p:ph type="sldNum" sz="quarter" idx="5"/>
          </p:nvPr>
        </p:nvSpPr>
        <p:spPr/>
        <p:txBody>
          <a:bodyPr/>
          <a:lstStyle/>
          <a:p>
            <a:fld id="{9013689C-B5AF-48B3-846F-9B47FC0922F4}" type="slidenum">
              <a:rPr lang="en-US" smtClean="0"/>
              <a:t>13</a:t>
            </a:fld>
            <a:endParaRPr lang="en-US"/>
          </a:p>
        </p:txBody>
      </p:sp>
    </p:spTree>
    <p:extLst>
      <p:ext uri="{BB962C8B-B14F-4D97-AF65-F5344CB8AC3E}">
        <p14:creationId xmlns:p14="http://schemas.microsoft.com/office/powerpoint/2010/main" val="745825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solidFill>
                  <a:schemeClr val="bg1"/>
                </a:solidFill>
              </a:rPr>
              <a:t>To come back at the previous mentioned example of a match between two clubs with equal characteristics.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solidFill>
                  <a:schemeClr val="bg1"/>
                </a:solidFill>
              </a:rPr>
              <a:t>The corresponding latent variable, </a:t>
            </a:r>
            <a:r>
              <a:rPr lang="en-US" dirty="0" err="1">
                <a:solidFill>
                  <a:schemeClr val="bg1"/>
                </a:solidFill>
              </a:rPr>
              <a:t>y∗I</a:t>
            </a:r>
            <a:r>
              <a:rPr lang="en-US" dirty="0">
                <a:solidFill>
                  <a:schemeClr val="bg1"/>
                </a:solidFill>
              </a:rPr>
              <a:t> follows a normal distribution with equal chances assigned to the occurrence of a home win and an away win.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solidFill>
                  <a:schemeClr val="bg1"/>
                </a:solidFill>
              </a:rPr>
              <a:t>The area under the graph is the probability!</a:t>
            </a:r>
            <a:endParaRPr lang="en-US" dirty="0"/>
          </a:p>
        </p:txBody>
      </p:sp>
      <p:sp>
        <p:nvSpPr>
          <p:cNvPr id="4" name="Slide Number Placeholder 3"/>
          <p:cNvSpPr>
            <a:spLocks noGrp="1"/>
          </p:cNvSpPr>
          <p:nvPr>
            <p:ph type="sldNum" sz="quarter" idx="5"/>
          </p:nvPr>
        </p:nvSpPr>
        <p:spPr/>
        <p:txBody>
          <a:bodyPr/>
          <a:lstStyle/>
          <a:p>
            <a:fld id="{9013689C-B5AF-48B3-846F-9B47FC0922F4}" type="slidenum">
              <a:rPr lang="en-US" smtClean="0"/>
              <a:t>14</a:t>
            </a:fld>
            <a:endParaRPr lang="en-US"/>
          </a:p>
        </p:txBody>
      </p:sp>
    </p:spTree>
    <p:extLst>
      <p:ext uri="{BB962C8B-B14F-4D97-AF65-F5344CB8AC3E}">
        <p14:creationId xmlns:p14="http://schemas.microsoft.com/office/powerpoint/2010/main" val="214686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use performance in previous game d, difference in the home team’s performance and the away team’s performance in their last games (see Table 3.1), as the explanatory variable in our model, the latent variable y ∗ </a:t>
            </a:r>
            <a:r>
              <a:rPr lang="en-US" dirty="0" err="1"/>
              <a:t>i</a:t>
            </a:r>
            <a:r>
              <a:rPr lang="en-US" dirty="0"/>
              <a:t> will be as follows:</a:t>
            </a:r>
          </a:p>
        </p:txBody>
      </p:sp>
      <p:sp>
        <p:nvSpPr>
          <p:cNvPr id="4" name="Slide Number Placeholder 3"/>
          <p:cNvSpPr>
            <a:spLocks noGrp="1"/>
          </p:cNvSpPr>
          <p:nvPr>
            <p:ph type="sldNum" sz="quarter" idx="5"/>
          </p:nvPr>
        </p:nvSpPr>
        <p:spPr/>
        <p:txBody>
          <a:bodyPr/>
          <a:lstStyle/>
          <a:p>
            <a:fld id="{9013689C-B5AF-48B3-846F-9B47FC0922F4}" type="slidenum">
              <a:rPr lang="en-US" smtClean="0"/>
              <a:t>15</a:t>
            </a:fld>
            <a:endParaRPr lang="en-US"/>
          </a:p>
        </p:txBody>
      </p:sp>
    </p:spTree>
    <p:extLst>
      <p:ext uri="{BB962C8B-B14F-4D97-AF65-F5344CB8AC3E}">
        <p14:creationId xmlns:p14="http://schemas.microsoft.com/office/powerpoint/2010/main" val="2725741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t>As a reminder, we are assuming here that the home team and the away team are equally matched.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t>Then, the following equations show how the latent variable and threshold values relate to each other: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t>“If time, I can add how the probabilities are calculated!”</a:t>
            </a:r>
          </a:p>
        </p:txBody>
      </p:sp>
      <p:sp>
        <p:nvSpPr>
          <p:cNvPr id="4" name="Slide Number Placeholder 3"/>
          <p:cNvSpPr>
            <a:spLocks noGrp="1"/>
          </p:cNvSpPr>
          <p:nvPr>
            <p:ph type="sldNum" sz="quarter" idx="5"/>
          </p:nvPr>
        </p:nvSpPr>
        <p:spPr/>
        <p:txBody>
          <a:bodyPr/>
          <a:lstStyle/>
          <a:p>
            <a:fld id="{9013689C-B5AF-48B3-846F-9B47FC0922F4}" type="slidenum">
              <a:rPr lang="en-US" smtClean="0"/>
              <a:t>16</a:t>
            </a:fld>
            <a:endParaRPr lang="en-US"/>
          </a:p>
        </p:txBody>
      </p:sp>
    </p:spTree>
    <p:extLst>
      <p:ext uri="{BB962C8B-B14F-4D97-AF65-F5344CB8AC3E}">
        <p14:creationId xmlns:p14="http://schemas.microsoft.com/office/powerpoint/2010/main" val="3726260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MLP assigns a weight to each input variables based on that variable’s significance in the model.</a:t>
            </a:r>
          </a:p>
          <a:p>
            <a:pPr marL="171450" indent="-171450">
              <a:buFont typeface="Arial" panose="020B0604020202020204" pitchFamily="34" charset="0"/>
              <a:buChar char="•"/>
            </a:pPr>
            <a:r>
              <a:rPr lang="en-US" dirty="0"/>
              <a:t>which is often placed at the output layer of a neural network. This function turns a vector of K real values into a vector of K real values that sum to 1, so that they can be interpreted as probabilities</a:t>
            </a:r>
          </a:p>
          <a:p>
            <a:pPr marL="171450" indent="-171450">
              <a:buFont typeface="Arial" panose="020B0604020202020204" pitchFamily="34" charset="0"/>
              <a:buChar char="•"/>
            </a:pPr>
            <a:r>
              <a:rPr lang="en-US" dirty="0"/>
              <a:t>This figure shows the structure of our ANN model. There are 22 input variables (as described in Table 3.1), one hidden layer with 15 nodes, and 3 outputs. B1 and B2 are pointing to the weights being used in the model.</a:t>
            </a:r>
          </a:p>
        </p:txBody>
      </p:sp>
      <p:sp>
        <p:nvSpPr>
          <p:cNvPr id="4" name="Slide Number Placeholder 3"/>
          <p:cNvSpPr>
            <a:spLocks noGrp="1"/>
          </p:cNvSpPr>
          <p:nvPr>
            <p:ph type="sldNum" sz="quarter" idx="5"/>
          </p:nvPr>
        </p:nvSpPr>
        <p:spPr/>
        <p:txBody>
          <a:bodyPr/>
          <a:lstStyle/>
          <a:p>
            <a:fld id="{9013689C-B5AF-48B3-846F-9B47FC0922F4}" type="slidenum">
              <a:rPr lang="en-US" smtClean="0"/>
              <a:t>17</a:t>
            </a:fld>
            <a:endParaRPr lang="en-US"/>
          </a:p>
        </p:txBody>
      </p:sp>
    </p:spTree>
    <p:extLst>
      <p:ext uri="{BB962C8B-B14F-4D97-AF65-F5344CB8AC3E}">
        <p14:creationId xmlns:p14="http://schemas.microsoft.com/office/powerpoint/2010/main" val="2597631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 with lowest bookmaker’s odds will be predicted by this baseline model</a:t>
            </a:r>
          </a:p>
        </p:txBody>
      </p:sp>
      <p:sp>
        <p:nvSpPr>
          <p:cNvPr id="4" name="Slide Number Placeholder 3"/>
          <p:cNvSpPr>
            <a:spLocks noGrp="1"/>
          </p:cNvSpPr>
          <p:nvPr>
            <p:ph type="sldNum" sz="quarter" idx="5"/>
          </p:nvPr>
        </p:nvSpPr>
        <p:spPr/>
        <p:txBody>
          <a:bodyPr/>
          <a:lstStyle/>
          <a:p>
            <a:fld id="{9013689C-B5AF-48B3-846F-9B47FC0922F4}" type="slidenum">
              <a:rPr lang="en-US" smtClean="0"/>
              <a:t>19</a:t>
            </a:fld>
            <a:endParaRPr lang="en-US"/>
          </a:p>
        </p:txBody>
      </p:sp>
    </p:spTree>
    <p:extLst>
      <p:ext uri="{BB962C8B-B14F-4D97-AF65-F5344CB8AC3E}">
        <p14:creationId xmlns:p14="http://schemas.microsoft.com/office/powerpoint/2010/main" val="4038689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Multicollinearity is a condition when there is a significant correlation between the predictor variables</a:t>
            </a:r>
          </a:p>
          <a:p>
            <a:pPr marL="171450" indent="-171450">
              <a:buFont typeface="Arial" panose="020B0604020202020204" pitchFamily="34" charset="0"/>
              <a:buChar char="•"/>
            </a:pPr>
            <a:r>
              <a:rPr lang="en-US" dirty="0"/>
              <a:t>For instance, in our model, performance in previous 4 games d could highly correlate with goals for in previous 4 games d because if a home team has been winning more games than an away team in their last 4 games, then the home team is likely to have scored more goals than the away team in their last 4 games.</a:t>
            </a:r>
          </a:p>
        </p:txBody>
      </p:sp>
      <p:sp>
        <p:nvSpPr>
          <p:cNvPr id="4" name="Slide Number Placeholder 3"/>
          <p:cNvSpPr>
            <a:spLocks noGrp="1"/>
          </p:cNvSpPr>
          <p:nvPr>
            <p:ph type="sldNum" sz="quarter" idx="5"/>
          </p:nvPr>
        </p:nvSpPr>
        <p:spPr/>
        <p:txBody>
          <a:bodyPr/>
          <a:lstStyle/>
          <a:p>
            <a:fld id="{9013689C-B5AF-48B3-846F-9B47FC0922F4}" type="slidenum">
              <a:rPr lang="en-US" smtClean="0"/>
              <a:t>22</a:t>
            </a:fld>
            <a:endParaRPr lang="en-US"/>
          </a:p>
        </p:txBody>
      </p:sp>
    </p:spTree>
    <p:extLst>
      <p:ext uri="{BB962C8B-B14F-4D97-AF65-F5344CB8AC3E}">
        <p14:creationId xmlns:p14="http://schemas.microsoft.com/office/powerpoint/2010/main" val="96075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 Add some pictures!</a:t>
            </a:r>
          </a:p>
        </p:txBody>
      </p:sp>
      <p:sp>
        <p:nvSpPr>
          <p:cNvPr id="4" name="Slide Number Placeholder 3"/>
          <p:cNvSpPr>
            <a:spLocks noGrp="1"/>
          </p:cNvSpPr>
          <p:nvPr>
            <p:ph type="sldNum" sz="quarter" idx="5"/>
          </p:nvPr>
        </p:nvSpPr>
        <p:spPr/>
        <p:txBody>
          <a:bodyPr/>
          <a:lstStyle/>
          <a:p>
            <a:fld id="{9013689C-B5AF-48B3-846F-9B47FC0922F4}" type="slidenum">
              <a:rPr lang="en-US" smtClean="0"/>
              <a:t>2</a:t>
            </a:fld>
            <a:endParaRPr lang="en-US"/>
          </a:p>
        </p:txBody>
      </p:sp>
    </p:spTree>
    <p:extLst>
      <p:ext uri="{BB962C8B-B14F-4D97-AF65-F5344CB8AC3E}">
        <p14:creationId xmlns:p14="http://schemas.microsoft.com/office/powerpoint/2010/main" val="164555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we experimented with using only 4 predictors in both our </a:t>
            </a:r>
            <a:r>
              <a:rPr lang="en-US" dirty="0" err="1"/>
              <a:t>modelsl</a:t>
            </a:r>
            <a:endParaRPr lang="en-US" dirty="0"/>
          </a:p>
          <a:p>
            <a:pPr marL="171450" indent="-171450">
              <a:buFont typeface="Arial" panose="020B0604020202020204" pitchFamily="34" charset="0"/>
              <a:buChar char="•"/>
            </a:pPr>
            <a:r>
              <a:rPr lang="en-US" dirty="0"/>
              <a:t>However, this is not an ideal choice because it is strange to use statistical significance from the model in which we are trying to correct the misleading results. But, we did this because we were short on time and thought this was a good starting place to experiment</a:t>
            </a:r>
          </a:p>
        </p:txBody>
      </p:sp>
      <p:sp>
        <p:nvSpPr>
          <p:cNvPr id="4" name="Slide Number Placeholder 3"/>
          <p:cNvSpPr>
            <a:spLocks noGrp="1"/>
          </p:cNvSpPr>
          <p:nvPr>
            <p:ph type="sldNum" sz="quarter" idx="5"/>
          </p:nvPr>
        </p:nvSpPr>
        <p:spPr/>
        <p:txBody>
          <a:bodyPr/>
          <a:lstStyle/>
          <a:p>
            <a:fld id="{9013689C-B5AF-48B3-846F-9B47FC0922F4}" type="slidenum">
              <a:rPr lang="en-US" smtClean="0"/>
              <a:t>23</a:t>
            </a:fld>
            <a:endParaRPr lang="en-US"/>
          </a:p>
        </p:txBody>
      </p:sp>
    </p:spTree>
    <p:extLst>
      <p:ext uri="{BB962C8B-B14F-4D97-AF65-F5344CB8AC3E}">
        <p14:creationId xmlns:p14="http://schemas.microsoft.com/office/powerpoint/2010/main" val="896574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People can consider this a limitation because they would question our use of a bookmaker’s model’s outcomes as one of our predictors in our models</a:t>
            </a:r>
          </a:p>
          <a:p>
            <a:pPr marL="171450" indent="-171450">
              <a:buFont typeface="Arial" panose="020B0604020202020204" pitchFamily="34" charset="0"/>
              <a:buChar char="•"/>
            </a:pPr>
            <a:r>
              <a:rPr lang="en-US" dirty="0"/>
              <a:t>But we believe that in order to predict soccer games’ outcomes even more accurately, we need to experiment with every variable available</a:t>
            </a:r>
          </a:p>
        </p:txBody>
      </p:sp>
      <p:sp>
        <p:nvSpPr>
          <p:cNvPr id="4" name="Slide Number Placeholder 3"/>
          <p:cNvSpPr>
            <a:spLocks noGrp="1"/>
          </p:cNvSpPr>
          <p:nvPr>
            <p:ph type="sldNum" sz="quarter" idx="5"/>
          </p:nvPr>
        </p:nvSpPr>
        <p:spPr/>
        <p:txBody>
          <a:bodyPr/>
          <a:lstStyle/>
          <a:p>
            <a:fld id="{9013689C-B5AF-48B3-846F-9B47FC0922F4}" type="slidenum">
              <a:rPr lang="en-US" smtClean="0"/>
              <a:t>26</a:t>
            </a:fld>
            <a:endParaRPr lang="en-US"/>
          </a:p>
        </p:txBody>
      </p:sp>
    </p:spTree>
    <p:extLst>
      <p:ext uri="{BB962C8B-B14F-4D97-AF65-F5344CB8AC3E}">
        <p14:creationId xmlns:p14="http://schemas.microsoft.com/office/powerpoint/2010/main" val="4187134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focus of our research is to predict soccer games in the English Premier League (EPL). Thus, it makes sense that our results can only be generalized for EPL.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013689C-B5AF-48B3-846F-9B47FC0922F4}" type="slidenum">
              <a:rPr lang="en-US" smtClean="0"/>
              <a:t>27</a:t>
            </a:fld>
            <a:endParaRPr lang="en-US"/>
          </a:p>
        </p:txBody>
      </p:sp>
    </p:spTree>
    <p:extLst>
      <p:ext uri="{BB962C8B-B14F-4D97-AF65-F5344CB8AC3E}">
        <p14:creationId xmlns:p14="http://schemas.microsoft.com/office/powerpoint/2010/main" val="138840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preferred models are the models with 4 vars after </a:t>
            </a:r>
            <a:r>
              <a:rPr lang="en-US" dirty="0" err="1"/>
              <a:t>multicoolliniery</a:t>
            </a:r>
            <a:r>
              <a:rPr lang="en-US" dirty="0"/>
              <a:t> has been reduced</a:t>
            </a:r>
          </a:p>
          <a:p>
            <a:pPr marL="171450" indent="-171450">
              <a:buFont typeface="Arial" panose="020B0604020202020204" pitchFamily="34" charset="0"/>
              <a:buChar char="•"/>
            </a:pPr>
            <a:r>
              <a:rPr lang="en-US" dirty="0"/>
              <a:t>An achievement of our analysis is that both models show PA higher than the simple baseline model’s PA. Additionally, the ordered </a:t>
            </a:r>
            <a:r>
              <a:rPr lang="en-US" dirty="0" err="1"/>
              <a:t>probit</a:t>
            </a:r>
            <a:r>
              <a:rPr lang="en-US" dirty="0"/>
              <a:t> model’s PA does tie with the bookmaker baseline model’s PA at 53.50%. </a:t>
            </a:r>
          </a:p>
          <a:p>
            <a:pPr marL="171450" indent="-171450">
              <a:buFont typeface="Arial" panose="020B0604020202020204" pitchFamily="34" charset="0"/>
              <a:buChar char="•"/>
            </a:pPr>
            <a:r>
              <a:rPr lang="en-US" dirty="0"/>
              <a:t>This reduction in multicollinearity clearly improves the simplicity and the average PA of our models</a:t>
            </a:r>
          </a:p>
          <a:p>
            <a:pPr marL="171450" indent="-171450">
              <a:buFont typeface="Arial" panose="020B0604020202020204" pitchFamily="34" charset="0"/>
              <a:buChar char="•"/>
            </a:pPr>
            <a:r>
              <a:rPr lang="en-US" dirty="0"/>
              <a:t>Consequently, our preferred models are simpler and easier to interpret. They only have 4 predictors, but their PA are among the best in our related work</a:t>
            </a:r>
          </a:p>
        </p:txBody>
      </p:sp>
      <p:sp>
        <p:nvSpPr>
          <p:cNvPr id="4" name="Slide Number Placeholder 3"/>
          <p:cNvSpPr>
            <a:spLocks noGrp="1"/>
          </p:cNvSpPr>
          <p:nvPr>
            <p:ph type="sldNum" sz="quarter" idx="5"/>
          </p:nvPr>
        </p:nvSpPr>
        <p:spPr/>
        <p:txBody>
          <a:bodyPr/>
          <a:lstStyle/>
          <a:p>
            <a:fld id="{9013689C-B5AF-48B3-846F-9B47FC0922F4}" type="slidenum">
              <a:rPr lang="en-US" smtClean="0"/>
              <a:t>28</a:t>
            </a:fld>
            <a:endParaRPr lang="en-US"/>
          </a:p>
        </p:txBody>
      </p:sp>
    </p:spTree>
    <p:extLst>
      <p:ext uri="{BB962C8B-B14F-4D97-AF65-F5344CB8AC3E}">
        <p14:creationId xmlns:p14="http://schemas.microsoft.com/office/powerpoint/2010/main" val="3348968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The reason why is that </a:t>
            </a:r>
            <a:r>
              <a:rPr lang="en-US" dirty="0" err="1"/>
              <a:t>Mccabe</a:t>
            </a:r>
            <a:r>
              <a:rPr lang="en-US" dirty="0"/>
              <a:t> and </a:t>
            </a:r>
            <a:r>
              <a:rPr lang="en-US" dirty="0" err="1"/>
              <a:t>Trevathan’s</a:t>
            </a:r>
            <a:r>
              <a:rPr lang="en-US" dirty="0"/>
              <a:t> model does a really good job predicting soccer games without using betting odds as one of their predictors</a:t>
            </a:r>
          </a:p>
          <a:p>
            <a:pPr marL="171450" indent="-171450">
              <a:buFont typeface="Arial" panose="020B0604020202020204" pitchFamily="34" charset="0"/>
              <a:buChar char="•"/>
            </a:pPr>
            <a:r>
              <a:rPr lang="en-US" dirty="0"/>
              <a:t>We attempt to build a similar ANN model as they did. However, the output from the model is not what we expected. Hence, we build a simpler ANN model that gives sensible outputs. So, future research could investigate this issue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013689C-B5AF-48B3-846F-9B47FC0922F4}" type="slidenum">
              <a:rPr lang="en-US" smtClean="0"/>
              <a:t>29</a:t>
            </a:fld>
            <a:endParaRPr lang="en-US"/>
          </a:p>
        </p:txBody>
      </p:sp>
    </p:spTree>
    <p:extLst>
      <p:ext uri="{BB962C8B-B14F-4D97-AF65-F5344CB8AC3E}">
        <p14:creationId xmlns:p14="http://schemas.microsoft.com/office/powerpoint/2010/main" val="2545714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Usually, likelihood will either reward or punish a model for assigning higher probabilities for an accurate outcome or an inaccurate outcome, respectively</a:t>
            </a:r>
          </a:p>
        </p:txBody>
      </p:sp>
      <p:sp>
        <p:nvSpPr>
          <p:cNvPr id="4" name="Slide Number Placeholder 3"/>
          <p:cNvSpPr>
            <a:spLocks noGrp="1"/>
          </p:cNvSpPr>
          <p:nvPr>
            <p:ph type="sldNum" sz="quarter" idx="5"/>
          </p:nvPr>
        </p:nvSpPr>
        <p:spPr/>
        <p:txBody>
          <a:bodyPr/>
          <a:lstStyle/>
          <a:p>
            <a:fld id="{9013689C-B5AF-48B3-846F-9B47FC0922F4}" type="slidenum">
              <a:rPr lang="en-US" smtClean="0"/>
              <a:t>30</a:t>
            </a:fld>
            <a:endParaRPr lang="en-US"/>
          </a:p>
        </p:txBody>
      </p:sp>
    </p:spTree>
    <p:extLst>
      <p:ext uri="{BB962C8B-B14F-4D97-AF65-F5344CB8AC3E}">
        <p14:creationId xmlns:p14="http://schemas.microsoft.com/office/powerpoint/2010/main" val="3857107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Usually, likelihood will either reward or punish a model for assigning higher probabilities for an accurate outcome or an inaccurate outcome, respectively</a:t>
            </a:r>
          </a:p>
        </p:txBody>
      </p:sp>
      <p:sp>
        <p:nvSpPr>
          <p:cNvPr id="4" name="Slide Number Placeholder 3"/>
          <p:cNvSpPr>
            <a:spLocks noGrp="1"/>
          </p:cNvSpPr>
          <p:nvPr>
            <p:ph type="sldNum" sz="quarter" idx="5"/>
          </p:nvPr>
        </p:nvSpPr>
        <p:spPr/>
        <p:txBody>
          <a:bodyPr/>
          <a:lstStyle/>
          <a:p>
            <a:fld id="{9013689C-B5AF-48B3-846F-9B47FC0922F4}" type="slidenum">
              <a:rPr lang="en-US" smtClean="0"/>
              <a:t>31</a:t>
            </a:fld>
            <a:endParaRPr lang="en-US"/>
          </a:p>
        </p:txBody>
      </p:sp>
    </p:spTree>
    <p:extLst>
      <p:ext uri="{BB962C8B-B14F-4D97-AF65-F5344CB8AC3E}">
        <p14:creationId xmlns:p14="http://schemas.microsoft.com/office/powerpoint/2010/main" val="1864207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Future studies could investigate transforming input variables based on their relationship with the output variable. Also, different combinations of predictors can be used to see how well a model predicts.</a:t>
            </a:r>
          </a:p>
        </p:txBody>
      </p:sp>
      <p:sp>
        <p:nvSpPr>
          <p:cNvPr id="4" name="Slide Number Placeholder 3"/>
          <p:cNvSpPr>
            <a:spLocks noGrp="1"/>
          </p:cNvSpPr>
          <p:nvPr>
            <p:ph type="sldNum" sz="quarter" idx="5"/>
          </p:nvPr>
        </p:nvSpPr>
        <p:spPr/>
        <p:txBody>
          <a:bodyPr/>
          <a:lstStyle/>
          <a:p>
            <a:fld id="{9013689C-B5AF-48B3-846F-9B47FC0922F4}" type="slidenum">
              <a:rPr lang="en-US" smtClean="0"/>
              <a:t>32</a:t>
            </a:fld>
            <a:endParaRPr lang="en-US"/>
          </a:p>
        </p:txBody>
      </p:sp>
    </p:spTree>
    <p:extLst>
      <p:ext uri="{BB962C8B-B14F-4D97-AF65-F5344CB8AC3E}">
        <p14:creationId xmlns:p14="http://schemas.microsoft.com/office/powerpoint/2010/main" val="1226248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results show that a simple statistical model comes closest to reaching the target set by a complex ANN model:</a:t>
            </a:r>
          </a:p>
          <a:p>
            <a:pPr marL="171450" indent="-171450">
              <a:buFont typeface="Arial" panose="020B0604020202020204" pitchFamily="34" charset="0"/>
              <a:buChar char="•"/>
            </a:pPr>
            <a:r>
              <a:rPr lang="en-US" dirty="0"/>
              <a:t>These results suggest that if we want to build a model with higher PA, which does not rely on betting odds data, then building more complex ANN model may be the key: specifically, building ANN models with more hidden layers and nodes. </a:t>
            </a:r>
          </a:p>
        </p:txBody>
      </p:sp>
      <p:sp>
        <p:nvSpPr>
          <p:cNvPr id="4" name="Slide Number Placeholder 3"/>
          <p:cNvSpPr>
            <a:spLocks noGrp="1"/>
          </p:cNvSpPr>
          <p:nvPr>
            <p:ph type="sldNum" sz="quarter" idx="5"/>
          </p:nvPr>
        </p:nvSpPr>
        <p:spPr/>
        <p:txBody>
          <a:bodyPr/>
          <a:lstStyle/>
          <a:p>
            <a:fld id="{9013689C-B5AF-48B3-846F-9B47FC0922F4}" type="slidenum">
              <a:rPr lang="en-US" smtClean="0"/>
              <a:t>33</a:t>
            </a:fld>
            <a:endParaRPr lang="en-US"/>
          </a:p>
        </p:txBody>
      </p:sp>
    </p:spTree>
    <p:extLst>
      <p:ext uri="{BB962C8B-B14F-4D97-AF65-F5344CB8AC3E}">
        <p14:creationId xmlns:p14="http://schemas.microsoft.com/office/powerpoint/2010/main" val="3682647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champagne of </a:t>
            </a:r>
            <a:r>
              <a:rPr lang="en-US" dirty="0" err="1"/>
              <a:t>Arsene</a:t>
            </a:r>
            <a:r>
              <a:rPr lang="en-US" dirty="0"/>
              <a:t> </a:t>
            </a:r>
            <a:r>
              <a:rPr lang="en-US" dirty="0" err="1"/>
              <a:t>wenger</a:t>
            </a:r>
            <a:r>
              <a:rPr lang="en-US" dirty="0"/>
              <a:t> and mine collage?</a:t>
            </a:r>
          </a:p>
        </p:txBody>
      </p:sp>
      <p:sp>
        <p:nvSpPr>
          <p:cNvPr id="4" name="Slide Number Placeholder 3"/>
          <p:cNvSpPr>
            <a:spLocks noGrp="1"/>
          </p:cNvSpPr>
          <p:nvPr>
            <p:ph type="sldNum" sz="quarter" idx="5"/>
          </p:nvPr>
        </p:nvSpPr>
        <p:spPr/>
        <p:txBody>
          <a:bodyPr/>
          <a:lstStyle/>
          <a:p>
            <a:fld id="{9013689C-B5AF-48B3-846F-9B47FC0922F4}" type="slidenum">
              <a:rPr lang="en-US" smtClean="0"/>
              <a:t>34</a:t>
            </a:fld>
            <a:endParaRPr lang="en-US"/>
          </a:p>
        </p:txBody>
      </p:sp>
    </p:spTree>
    <p:extLst>
      <p:ext uri="{BB962C8B-B14F-4D97-AF65-F5344CB8AC3E}">
        <p14:creationId xmlns:p14="http://schemas.microsoft.com/office/powerpoint/2010/main" val="64597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introduciont</a:t>
            </a:r>
            <a:r>
              <a:rPr lang="en-US" dirty="0"/>
              <a:t>, I will talk about the what and the why of my research.; in methods, I will talk about </a:t>
            </a:r>
            <a:r>
              <a:rPr lang="en-US" dirty="0" err="1"/>
              <a:t>Probit</a:t>
            </a:r>
            <a:r>
              <a:rPr lang="en-US" dirty="0"/>
              <a:t> model and briefly touch upon ANN; </a:t>
            </a:r>
          </a:p>
          <a:p>
            <a:r>
              <a:rPr lang="en-US" dirty="0"/>
              <a:t>E: add pictures</a:t>
            </a:r>
          </a:p>
        </p:txBody>
      </p:sp>
      <p:sp>
        <p:nvSpPr>
          <p:cNvPr id="4" name="Slide Number Placeholder 3"/>
          <p:cNvSpPr>
            <a:spLocks noGrp="1"/>
          </p:cNvSpPr>
          <p:nvPr>
            <p:ph type="sldNum" sz="quarter" idx="5"/>
          </p:nvPr>
        </p:nvSpPr>
        <p:spPr/>
        <p:txBody>
          <a:bodyPr/>
          <a:lstStyle/>
          <a:p>
            <a:fld id="{9013689C-B5AF-48B3-846F-9B47FC0922F4}" type="slidenum">
              <a:rPr lang="en-US" smtClean="0"/>
              <a:t>3</a:t>
            </a:fld>
            <a:endParaRPr lang="en-US"/>
          </a:p>
        </p:txBody>
      </p:sp>
    </p:spTree>
    <p:extLst>
      <p:ext uri="{BB962C8B-B14F-4D97-AF65-F5344CB8AC3E}">
        <p14:creationId xmlns:p14="http://schemas.microsoft.com/office/powerpoint/2010/main" val="1832987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https://www.pinnacle.com/en/betting-articles/Soccer/part-eight-pinnacle-vs-mark-lawrenson/YM22JWUDA6LX63YA</a:t>
            </a:r>
          </a:p>
        </p:txBody>
      </p:sp>
      <p:sp>
        <p:nvSpPr>
          <p:cNvPr id="4" name="Slide Number Placeholder 3"/>
          <p:cNvSpPr>
            <a:spLocks noGrp="1"/>
          </p:cNvSpPr>
          <p:nvPr>
            <p:ph type="sldNum" sz="quarter" idx="5"/>
          </p:nvPr>
        </p:nvSpPr>
        <p:spPr/>
        <p:txBody>
          <a:bodyPr/>
          <a:lstStyle/>
          <a:p>
            <a:fld id="{9013689C-B5AF-48B3-846F-9B47FC0922F4}" type="slidenum">
              <a:rPr lang="en-US" smtClean="0"/>
              <a:t>37</a:t>
            </a:fld>
            <a:endParaRPr lang="en-US"/>
          </a:p>
        </p:txBody>
      </p:sp>
    </p:spTree>
    <p:extLst>
      <p:ext uri="{BB962C8B-B14F-4D97-AF65-F5344CB8AC3E}">
        <p14:creationId xmlns:p14="http://schemas.microsoft.com/office/powerpoint/2010/main" val="277042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the </a:t>
            </a:r>
            <a:r>
              <a:rPr lang="en-US" dirty="0" err="1"/>
              <a:t>prupose</a:t>
            </a:r>
            <a:r>
              <a:rPr lang="en-US" dirty="0"/>
              <a:t> behind my research? And why? 54.6%?</a:t>
            </a:r>
          </a:p>
        </p:txBody>
      </p:sp>
      <p:sp>
        <p:nvSpPr>
          <p:cNvPr id="4" name="Slide Number Placeholder 3"/>
          <p:cNvSpPr>
            <a:spLocks noGrp="1"/>
          </p:cNvSpPr>
          <p:nvPr>
            <p:ph type="sldNum" sz="quarter" idx="5"/>
          </p:nvPr>
        </p:nvSpPr>
        <p:spPr/>
        <p:txBody>
          <a:bodyPr/>
          <a:lstStyle/>
          <a:p>
            <a:fld id="{9013689C-B5AF-48B3-846F-9B47FC0922F4}" type="slidenum">
              <a:rPr lang="en-US" smtClean="0"/>
              <a:t>4</a:t>
            </a:fld>
            <a:endParaRPr lang="en-US"/>
          </a:p>
        </p:txBody>
      </p:sp>
    </p:spTree>
    <p:extLst>
      <p:ext uri="{BB962C8B-B14F-4D97-AF65-F5344CB8AC3E}">
        <p14:creationId xmlns:p14="http://schemas.microsoft.com/office/powerpoint/2010/main" val="1658719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Combining my passion for soccer and data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While applying to the College of Wooster and learning about the IS, I told myself that I will predict soccer games for my IS.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013689C-B5AF-48B3-846F-9B47FC0922F4}" type="slidenum">
              <a:rPr lang="en-US" smtClean="0"/>
              <a:t>5</a:t>
            </a:fld>
            <a:endParaRPr lang="en-US"/>
          </a:p>
        </p:txBody>
      </p:sp>
    </p:spTree>
    <p:extLst>
      <p:ext uri="{BB962C8B-B14F-4D97-AF65-F5344CB8AC3E}">
        <p14:creationId xmlns:p14="http://schemas.microsoft.com/office/powerpoint/2010/main" val="347380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Include the table of PA here!!!</a:t>
            </a:r>
          </a:p>
          <a:p>
            <a:pPr marL="171450" indent="-171450">
              <a:buFont typeface="Arial" panose="020B0604020202020204" pitchFamily="34" charset="0"/>
              <a:buChar char="•"/>
            </a:pPr>
            <a:r>
              <a:rPr lang="en-US" dirty="0"/>
              <a:t>Should I be cautious here?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013689C-B5AF-48B3-846F-9B47FC0922F4}" type="slidenum">
              <a:rPr lang="en-US" smtClean="0"/>
              <a:t>6</a:t>
            </a:fld>
            <a:endParaRPr lang="en-US"/>
          </a:p>
        </p:txBody>
      </p:sp>
    </p:spTree>
    <p:extLst>
      <p:ext uri="{BB962C8B-B14F-4D97-AF65-F5344CB8AC3E}">
        <p14:creationId xmlns:p14="http://schemas.microsoft.com/office/powerpoint/2010/main" val="2651446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Focused on EPL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013689C-B5AF-48B3-846F-9B47FC0922F4}" type="slidenum">
              <a:rPr lang="en-US" smtClean="0"/>
              <a:t>7</a:t>
            </a:fld>
            <a:endParaRPr lang="en-US"/>
          </a:p>
        </p:txBody>
      </p:sp>
    </p:spTree>
    <p:extLst>
      <p:ext uri="{BB962C8B-B14F-4D97-AF65-F5344CB8AC3E}">
        <p14:creationId xmlns:p14="http://schemas.microsoft.com/office/powerpoint/2010/main" val="1789542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013689C-B5AF-48B3-846F-9B47FC0922F4}" type="slidenum">
              <a:rPr lang="en-US" smtClean="0"/>
              <a:t>8</a:t>
            </a:fld>
            <a:endParaRPr lang="en-US"/>
          </a:p>
        </p:txBody>
      </p:sp>
    </p:spTree>
    <p:extLst>
      <p:ext uri="{BB962C8B-B14F-4D97-AF65-F5344CB8AC3E}">
        <p14:creationId xmlns:p14="http://schemas.microsoft.com/office/powerpoint/2010/main" val="39297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proposed models are:</a:t>
            </a:r>
          </a:p>
          <a:p>
            <a:pPr marL="171450" indent="-171450">
              <a:buFont typeface="Arial" panose="020B0604020202020204" pitchFamily="34" charset="0"/>
              <a:buChar char="•"/>
            </a:pPr>
            <a:r>
              <a:rPr lang="en-US" dirty="0"/>
              <a:t>I will talk about how the ordered </a:t>
            </a:r>
            <a:r>
              <a:rPr lang="en-US" dirty="0" err="1"/>
              <a:t>probit</a:t>
            </a:r>
            <a:r>
              <a:rPr lang="en-US" dirty="0"/>
              <a:t> model works and briefly touch upon ANN models</a:t>
            </a:r>
          </a:p>
          <a:p>
            <a:pPr marL="171450" indent="-171450">
              <a:buFont typeface="Arial" panose="020B0604020202020204" pitchFamily="34" charset="0"/>
              <a:buChar char="•"/>
            </a:pPr>
            <a:r>
              <a:rPr lang="en-US" dirty="0"/>
              <a:t>Introduce our baseline models</a:t>
            </a:r>
          </a:p>
        </p:txBody>
      </p:sp>
      <p:sp>
        <p:nvSpPr>
          <p:cNvPr id="4" name="Slide Number Placeholder 3"/>
          <p:cNvSpPr>
            <a:spLocks noGrp="1"/>
          </p:cNvSpPr>
          <p:nvPr>
            <p:ph type="sldNum" sz="quarter" idx="5"/>
          </p:nvPr>
        </p:nvSpPr>
        <p:spPr/>
        <p:txBody>
          <a:bodyPr/>
          <a:lstStyle/>
          <a:p>
            <a:fld id="{9013689C-B5AF-48B3-846F-9B47FC0922F4}" type="slidenum">
              <a:rPr lang="en-US" smtClean="0"/>
              <a:t>9</a:t>
            </a:fld>
            <a:endParaRPr lang="en-US"/>
          </a:p>
        </p:txBody>
      </p:sp>
    </p:spTree>
    <p:extLst>
      <p:ext uri="{BB962C8B-B14F-4D97-AF65-F5344CB8AC3E}">
        <p14:creationId xmlns:p14="http://schemas.microsoft.com/office/powerpoint/2010/main" val="408547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E91F-63B6-4D19-B462-4243B1AED1D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DAF1284D-7E40-4A71-8236-F8CADCF790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701FF8-9C55-41FD-81D1-4445BF5B02D1}"/>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5" name="Footer Placeholder 4">
            <a:extLst>
              <a:ext uri="{FF2B5EF4-FFF2-40B4-BE49-F238E27FC236}">
                <a16:creationId xmlns:a16="http://schemas.microsoft.com/office/drawing/2014/main" id="{A7512EDA-7237-4464-9878-54F10E811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1130A-FEE8-4A89-BA69-1FC9B106032B}"/>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428333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941A7-EEAD-4710-8D97-CE93323126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B2E60B-82EC-4A6F-AD20-1E9B2A4854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9F1D5-AFF8-4ACA-9246-B3982933BF92}"/>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5" name="Footer Placeholder 4">
            <a:extLst>
              <a:ext uri="{FF2B5EF4-FFF2-40B4-BE49-F238E27FC236}">
                <a16:creationId xmlns:a16="http://schemas.microsoft.com/office/drawing/2014/main" id="{266FD52A-29EA-46DD-A787-D6AB4D334B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8EE9F-025C-472C-B42C-604FF13A66D3}"/>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3569613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43B04A-39E6-4810-ACD2-5EEB059754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D46915-33B8-4EF3-AF6E-4F33C578FD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53709-5BE6-42F7-94C1-AC2A06745872}"/>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5" name="Footer Placeholder 4">
            <a:extLst>
              <a:ext uri="{FF2B5EF4-FFF2-40B4-BE49-F238E27FC236}">
                <a16:creationId xmlns:a16="http://schemas.microsoft.com/office/drawing/2014/main" id="{4F97898E-FD67-4470-AE9D-1F3987B92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919A8-7CD7-449B-9CF6-67611F026159}"/>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4166012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ABEBB8-84D0-4386-B0B1-A23286C48063}"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4076920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ABEBB8-84D0-4386-B0B1-A23286C48063}"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5580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dirty="0"/>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ABEBB8-84D0-4386-B0B1-A23286C48063}"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4056300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ABEBB8-84D0-4386-B0B1-A23286C48063}"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1933901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ABEBB8-84D0-4386-B0B1-A23286C48063}" type="datetimeFigureOut">
              <a:rPr lang="en-US" smtClean="0"/>
              <a:t>4/21/2021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780363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ABEBB8-84D0-4386-B0B1-A23286C48063}" type="datetimeFigureOut">
              <a:rPr lang="en-US" smtClean="0"/>
              <a:t>4/21/2021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1464637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ABEBB8-84D0-4386-B0B1-A23286C48063}" type="datetimeFigureOut">
              <a:rPr lang="en-US" smtClean="0"/>
              <a:t>4/21/2021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2105709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ABEBB8-84D0-4386-B0B1-A23286C48063}"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1962499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A8C0-0FB8-4AA3-8850-A1B5E3E5EE24}"/>
              </a:ext>
            </a:extLst>
          </p:cNvPr>
          <p:cNvSpPr>
            <a:spLocks noGrp="1"/>
          </p:cNvSpPr>
          <p:nvPr>
            <p:ph type="title" hasCustomPrompt="1"/>
          </p:nvPr>
        </p:nvSpPr>
        <p:spPr/>
        <p:txBody>
          <a:bodyPr/>
          <a:lstStyle/>
          <a:p>
            <a:r>
              <a:rPr lang="en-US" dirty="0"/>
              <a:t>lick to edit Master title style</a:t>
            </a:r>
          </a:p>
        </p:txBody>
      </p:sp>
      <p:sp>
        <p:nvSpPr>
          <p:cNvPr id="3" name="Content Placeholder 2">
            <a:extLst>
              <a:ext uri="{FF2B5EF4-FFF2-40B4-BE49-F238E27FC236}">
                <a16:creationId xmlns:a16="http://schemas.microsoft.com/office/drawing/2014/main" id="{F3613040-6635-41DA-BC25-8E87CC338D93}"/>
              </a:ext>
            </a:extLst>
          </p:cNvPr>
          <p:cNvSpPr>
            <a:spLocks noGrp="1"/>
          </p:cNvSpPr>
          <p:nvPr>
            <p:ph idx="1"/>
          </p:nvPr>
        </p:nvSpPr>
        <p:spPr/>
        <p:txBody>
          <a:bodyPr>
            <a:normAutofit/>
          </a:bodyPr>
          <a:lstStyle>
            <a:lvl1pPr marL="0" indent="0">
              <a:buNone/>
              <a:defRPr sz="3000"/>
            </a:lvl1pPr>
            <a:lvl2pPr marL="457200" indent="0">
              <a:buNone/>
              <a:defRPr/>
            </a:lvl2pPr>
            <a:lvl3pPr marL="914400" indent="0">
              <a:buNone/>
              <a:defRPr sz="3000"/>
            </a:lvl3pPr>
            <a:lvl4pPr marL="1371600" indent="0">
              <a:buNone/>
              <a:defRPr sz="3000"/>
            </a:lvl4pPr>
            <a:lvl5pPr marL="1828800" indent="0">
              <a:buNone/>
              <a:defRPr sz="3000"/>
            </a:lvl5pPr>
          </a:lstStyle>
          <a:p>
            <a:pPr lvl="0"/>
            <a:endParaRPr lang="en-US" dirty="0"/>
          </a:p>
        </p:txBody>
      </p:sp>
      <p:sp>
        <p:nvSpPr>
          <p:cNvPr id="4" name="Date Placeholder 3">
            <a:extLst>
              <a:ext uri="{FF2B5EF4-FFF2-40B4-BE49-F238E27FC236}">
                <a16:creationId xmlns:a16="http://schemas.microsoft.com/office/drawing/2014/main" id="{1AFCD18A-39AA-4049-AA5C-E87F7A467251}"/>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5" name="Footer Placeholder 4">
            <a:extLst>
              <a:ext uri="{FF2B5EF4-FFF2-40B4-BE49-F238E27FC236}">
                <a16:creationId xmlns:a16="http://schemas.microsoft.com/office/drawing/2014/main" id="{D778332F-9BBE-42B8-B4A3-76336382D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59565-6F24-4EFF-8DFC-5BD35B8FF8C0}"/>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4062798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ABEBB8-84D0-4386-B0B1-A23286C48063}"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1048076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ABEBB8-84D0-4386-B0B1-A23286C48063}"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3402281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ABEBB8-84D0-4386-B0B1-A23286C48063}"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365153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ABEBB8-84D0-4386-B0B1-A23286C48063}"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A72C63-92BF-4DDB-AF1E-45A08B35B173}"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90249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ABEBB8-84D0-4386-B0B1-A23286C48063}"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1942758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1ABEBB8-84D0-4386-B0B1-A23286C48063}" type="datetimeFigureOut">
              <a:rPr lang="en-US" smtClean="0"/>
              <a:t>4/21/2021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3073322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1ABEBB8-84D0-4386-B0B1-A23286C48063}" type="datetimeFigureOut">
              <a:rPr lang="en-US" smtClean="0"/>
              <a:t>4/21/2021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30124646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ABEBB8-84D0-4386-B0B1-A23286C48063}"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16296497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ABEBB8-84D0-4386-B0B1-A23286C48063}"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A72C63-92BF-4DDB-AF1E-45A08B35B173}" type="slidenum">
              <a:rPr lang="en-US" smtClean="0"/>
              <a:t>‹#›</a:t>
            </a:fld>
            <a:endParaRPr lang="en-US"/>
          </a:p>
        </p:txBody>
      </p:sp>
    </p:spTree>
    <p:extLst>
      <p:ext uri="{BB962C8B-B14F-4D97-AF65-F5344CB8AC3E}">
        <p14:creationId xmlns:p14="http://schemas.microsoft.com/office/powerpoint/2010/main" val="152128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B721-997C-4494-AF0D-C1E8346EF367}"/>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 edit Master title style</a:t>
            </a:r>
          </a:p>
        </p:txBody>
      </p:sp>
      <p:sp>
        <p:nvSpPr>
          <p:cNvPr id="3" name="Text Placeholder 2">
            <a:extLst>
              <a:ext uri="{FF2B5EF4-FFF2-40B4-BE49-F238E27FC236}">
                <a16:creationId xmlns:a16="http://schemas.microsoft.com/office/drawing/2014/main" id="{606F4101-3422-46F1-9080-DFB24DA3CB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1318978-FC29-4CA0-A5F2-5271C8B94D44}"/>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5" name="Footer Placeholder 4">
            <a:extLst>
              <a:ext uri="{FF2B5EF4-FFF2-40B4-BE49-F238E27FC236}">
                <a16:creationId xmlns:a16="http://schemas.microsoft.com/office/drawing/2014/main" id="{0EC7685B-E209-4174-BB17-42FDC1B3E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9B1B9-A58A-4013-92E7-5D63B784CC40}"/>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2615431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A11AA-C4E4-4B0F-95F2-BC5485FC756A}"/>
              </a:ext>
            </a:extLst>
          </p:cNvPr>
          <p:cNvSpPr>
            <a:spLocks noGrp="1"/>
          </p:cNvSpPr>
          <p:nvPr>
            <p:ph type="title" hasCustomPrompt="1"/>
          </p:nvPr>
        </p:nvSpPr>
        <p:spPr/>
        <p:txBody>
          <a:bodyPr/>
          <a:lstStyle>
            <a:lvl1pPr>
              <a:defRPr sz="2800"/>
            </a:lvl1pPr>
          </a:lstStyle>
          <a:p>
            <a:r>
              <a:rPr lang="en-US" dirty="0"/>
              <a:t>lick to edit Master title style</a:t>
            </a:r>
          </a:p>
        </p:txBody>
      </p:sp>
      <p:sp>
        <p:nvSpPr>
          <p:cNvPr id="3" name="Content Placeholder 2">
            <a:extLst>
              <a:ext uri="{FF2B5EF4-FFF2-40B4-BE49-F238E27FC236}">
                <a16:creationId xmlns:a16="http://schemas.microsoft.com/office/drawing/2014/main" id="{48AA7738-39AA-43F1-BA4B-106EC8F9A273}"/>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4" name="Content Placeholder 3">
            <a:extLst>
              <a:ext uri="{FF2B5EF4-FFF2-40B4-BE49-F238E27FC236}">
                <a16:creationId xmlns:a16="http://schemas.microsoft.com/office/drawing/2014/main" id="{7CD1732E-40E6-4177-9049-1CAEDA32E6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80AD6-4D65-4842-9548-F99447CC5C6F}"/>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6" name="Footer Placeholder 5">
            <a:extLst>
              <a:ext uri="{FF2B5EF4-FFF2-40B4-BE49-F238E27FC236}">
                <a16:creationId xmlns:a16="http://schemas.microsoft.com/office/drawing/2014/main" id="{F0FCC4DA-E55E-470E-8EBC-DB0BC4BEB6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DA648-0874-4437-9880-B2CC3B7C79E5}"/>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21645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30D4-6301-4C3D-816C-188317B1A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20F23A-87BA-4489-944E-1BCE0ED25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630E1C-D5DD-4143-B6F0-2C8D94E044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9AB105-AA4A-45C8-82A2-4FAA1ADD3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5F2AE4-A918-466F-BE60-C1B03920C1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59440A-E115-4E8D-A750-396684172492}"/>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8" name="Footer Placeholder 7">
            <a:extLst>
              <a:ext uri="{FF2B5EF4-FFF2-40B4-BE49-F238E27FC236}">
                <a16:creationId xmlns:a16="http://schemas.microsoft.com/office/drawing/2014/main" id="{7827CBB2-4BFA-4CA1-99AD-88A3D16BB5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D72339-9903-45F5-870F-9B460AAC84CD}"/>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1010661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E3360-06E8-465E-A12E-A8AC138AB9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8C1086-2F97-4C0A-938F-8B24F5745029}"/>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4" name="Footer Placeholder 3">
            <a:extLst>
              <a:ext uri="{FF2B5EF4-FFF2-40B4-BE49-F238E27FC236}">
                <a16:creationId xmlns:a16="http://schemas.microsoft.com/office/drawing/2014/main" id="{11882482-8578-40B3-854D-333E83D92D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4D8D84-E3DF-43B1-A5A2-5936B0A0161E}"/>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75042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BE25-7FCC-47FD-BEC9-8FE44BFF6650}"/>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3" name="Footer Placeholder 2">
            <a:extLst>
              <a:ext uri="{FF2B5EF4-FFF2-40B4-BE49-F238E27FC236}">
                <a16:creationId xmlns:a16="http://schemas.microsoft.com/office/drawing/2014/main" id="{38271A33-3D96-413A-8D0F-95D578CF30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9EB3EB-A114-4B4D-97A3-43D819922D81}"/>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3117034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AFF5-E447-4CBB-8B25-977D323F3C0C}"/>
              </a:ext>
            </a:extLst>
          </p:cNvPr>
          <p:cNvSpPr>
            <a:spLocks noGrp="1"/>
          </p:cNvSpPr>
          <p:nvPr>
            <p:ph type="title"/>
          </p:nvPr>
        </p:nvSpPr>
        <p:spPr>
          <a:xfrm>
            <a:off x="839788" y="457200"/>
            <a:ext cx="3932237" cy="1600200"/>
          </a:xfrm>
        </p:spPr>
        <p:txBody>
          <a:bodyPr anchor="b">
            <a:normAutofit/>
          </a:bodyPr>
          <a:lstStyle>
            <a:lvl1pPr>
              <a:defRPr sz="2800"/>
            </a:lvl1pPr>
          </a:lstStyle>
          <a:p>
            <a:endParaRPr lang="en-US" dirty="0"/>
          </a:p>
        </p:txBody>
      </p:sp>
      <p:sp>
        <p:nvSpPr>
          <p:cNvPr id="3" name="Content Placeholder 2">
            <a:extLst>
              <a:ext uri="{FF2B5EF4-FFF2-40B4-BE49-F238E27FC236}">
                <a16:creationId xmlns:a16="http://schemas.microsoft.com/office/drawing/2014/main" id="{FEB1B9C4-EF66-4AB8-8196-88F5D14363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3F983B-C5E2-4699-82B1-7B660D2F9CDF}"/>
              </a:ext>
            </a:extLst>
          </p:cNvPr>
          <p:cNvSpPr>
            <a:spLocks noGrp="1"/>
          </p:cNvSpPr>
          <p:nvPr>
            <p:ph type="body" sz="half" idx="2"/>
          </p:nvPr>
        </p:nvSpPr>
        <p:spPr>
          <a:xfrm>
            <a:off x="839788" y="2057400"/>
            <a:ext cx="3932237" cy="3811588"/>
          </a:xfrm>
        </p:spPr>
        <p:txBody>
          <a:bodyPr>
            <a:normAutofit/>
          </a:bodyPr>
          <a:lstStyle>
            <a:lvl1pPr marL="0" indent="0">
              <a:buNone/>
              <a:defRPr sz="3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dirty="0"/>
          </a:p>
        </p:txBody>
      </p:sp>
      <p:sp>
        <p:nvSpPr>
          <p:cNvPr id="5" name="Date Placeholder 4">
            <a:extLst>
              <a:ext uri="{FF2B5EF4-FFF2-40B4-BE49-F238E27FC236}">
                <a16:creationId xmlns:a16="http://schemas.microsoft.com/office/drawing/2014/main" id="{18841CB7-D530-4155-94AA-BEABE5B023D7}"/>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6" name="Footer Placeholder 5">
            <a:extLst>
              <a:ext uri="{FF2B5EF4-FFF2-40B4-BE49-F238E27FC236}">
                <a16:creationId xmlns:a16="http://schemas.microsoft.com/office/drawing/2014/main" id="{B271745D-67EB-4B51-A4CD-B78AD96D70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86B83-7F58-4A92-81D3-2EAEA43978C5}"/>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580819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9961-22D8-45F7-AAC3-32B6D318EB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A46F0A-987E-481B-9095-6CBBB19796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A3FB79-2A34-40BD-81D7-CA76AD89C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54385-AEA4-4E7D-9F68-29732475B74E}"/>
              </a:ext>
            </a:extLst>
          </p:cNvPr>
          <p:cNvSpPr>
            <a:spLocks noGrp="1"/>
          </p:cNvSpPr>
          <p:nvPr>
            <p:ph type="dt" sz="half" idx="10"/>
          </p:nvPr>
        </p:nvSpPr>
        <p:spPr/>
        <p:txBody>
          <a:bodyPr/>
          <a:lstStyle/>
          <a:p>
            <a:fld id="{89E75047-FD2D-4F22-929B-E4EFA7415086}" type="datetimeFigureOut">
              <a:rPr lang="en-US" smtClean="0"/>
              <a:t>4/21/2021</a:t>
            </a:fld>
            <a:endParaRPr lang="en-US"/>
          </a:p>
        </p:txBody>
      </p:sp>
      <p:sp>
        <p:nvSpPr>
          <p:cNvPr id="6" name="Footer Placeholder 5">
            <a:extLst>
              <a:ext uri="{FF2B5EF4-FFF2-40B4-BE49-F238E27FC236}">
                <a16:creationId xmlns:a16="http://schemas.microsoft.com/office/drawing/2014/main" id="{F5AB231E-DF49-4F5E-86BE-7B45799490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409B8A-BFAD-43DC-BBF4-798B03991132}"/>
              </a:ext>
            </a:extLst>
          </p:cNvPr>
          <p:cNvSpPr>
            <a:spLocks noGrp="1"/>
          </p:cNvSpPr>
          <p:nvPr>
            <p:ph type="sldNum" sz="quarter" idx="12"/>
          </p:nvPr>
        </p:nvSpPr>
        <p:spPr/>
        <p:txBody>
          <a:bodyPr/>
          <a:lstStyle/>
          <a:p>
            <a:fld id="{B3D1580F-0541-471A-B877-CD62DAE8103A}" type="slidenum">
              <a:rPr lang="en-US" smtClean="0"/>
              <a:t>‹#›</a:t>
            </a:fld>
            <a:endParaRPr lang="en-US"/>
          </a:p>
        </p:txBody>
      </p:sp>
    </p:spTree>
    <p:extLst>
      <p:ext uri="{BB962C8B-B14F-4D97-AF65-F5344CB8AC3E}">
        <p14:creationId xmlns:p14="http://schemas.microsoft.com/office/powerpoint/2010/main" val="3410578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F508F-68FF-489A-B7E4-9D79FA705B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3" name="Text Placeholder 2">
            <a:extLst>
              <a:ext uri="{FF2B5EF4-FFF2-40B4-BE49-F238E27FC236}">
                <a16:creationId xmlns:a16="http://schemas.microsoft.com/office/drawing/2014/main" id="{EB1C97D3-8BCD-4CDA-AB34-BA9201B81F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en-US" dirty="0"/>
          </a:p>
        </p:txBody>
      </p:sp>
      <p:sp>
        <p:nvSpPr>
          <p:cNvPr id="4" name="Date Placeholder 3">
            <a:extLst>
              <a:ext uri="{FF2B5EF4-FFF2-40B4-BE49-F238E27FC236}">
                <a16:creationId xmlns:a16="http://schemas.microsoft.com/office/drawing/2014/main" id="{3FFBCAE4-E7E2-4EA0-881D-7B5A1500C5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E75047-FD2D-4F22-929B-E4EFA7415086}" type="datetimeFigureOut">
              <a:rPr lang="en-US" smtClean="0"/>
              <a:t>4/21/2021</a:t>
            </a:fld>
            <a:endParaRPr lang="en-US"/>
          </a:p>
        </p:txBody>
      </p:sp>
      <p:sp>
        <p:nvSpPr>
          <p:cNvPr id="5" name="Footer Placeholder 4">
            <a:extLst>
              <a:ext uri="{FF2B5EF4-FFF2-40B4-BE49-F238E27FC236}">
                <a16:creationId xmlns:a16="http://schemas.microsoft.com/office/drawing/2014/main" id="{8C269B72-5AB5-4C75-BF4C-AD4F2566C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6F8D76-7099-482C-BB16-C8F039200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D1580F-0541-471A-B877-CD62DAE8103A}" type="slidenum">
              <a:rPr lang="en-US" smtClean="0"/>
              <a:t>‹#›</a:t>
            </a:fld>
            <a:endParaRPr lang="en-US"/>
          </a:p>
        </p:txBody>
      </p:sp>
    </p:spTree>
    <p:extLst>
      <p:ext uri="{BB962C8B-B14F-4D97-AF65-F5344CB8AC3E}">
        <p14:creationId xmlns:p14="http://schemas.microsoft.com/office/powerpoint/2010/main" val="2885826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1ABEBB8-84D0-4386-B0B1-A23286C48063}" type="datetimeFigureOut">
              <a:rPr lang="en-US" smtClean="0"/>
              <a:t>4/21/2021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AA72C63-92BF-4DDB-AF1E-45A08B35B173}" type="slidenum">
              <a:rPr lang="en-US" smtClean="0"/>
              <a:t>‹#›</a:t>
            </a:fld>
            <a:endParaRPr lang="en-US"/>
          </a:p>
        </p:txBody>
      </p:sp>
    </p:spTree>
    <p:extLst>
      <p:ext uri="{BB962C8B-B14F-4D97-AF65-F5344CB8AC3E}">
        <p14:creationId xmlns:p14="http://schemas.microsoft.com/office/powerpoint/2010/main" val="12809260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224410-FF86-4FBB-A05E-61232D4B1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0" name="Freeform: Shape 9">
            <a:extLst>
              <a:ext uri="{FF2B5EF4-FFF2-40B4-BE49-F238E27FC236}">
                <a16:creationId xmlns:a16="http://schemas.microsoft.com/office/drawing/2014/main" id="{F3BDD110-869E-4A8C-9250-C7AE5C840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2" y="-2"/>
            <a:ext cx="6088698" cy="6858002"/>
          </a:xfrm>
          <a:custGeom>
            <a:avLst/>
            <a:gdLst>
              <a:gd name="connsiteX0" fmla="*/ 0 w 6088698"/>
              <a:gd name="connsiteY0" fmla="*/ 0 h 6858002"/>
              <a:gd name="connsiteX1" fmla="*/ 2610464 w 6088698"/>
              <a:gd name="connsiteY1" fmla="*/ 0 h 6858002"/>
              <a:gd name="connsiteX2" fmla="*/ 2610464 w 6088698"/>
              <a:gd name="connsiteY2" fmla="*/ 3 h 6858002"/>
              <a:gd name="connsiteX3" fmla="*/ 5749313 w 6088698"/>
              <a:gd name="connsiteY3" fmla="*/ 3 h 6858002"/>
              <a:gd name="connsiteX4" fmla="*/ 5749313 w 6088698"/>
              <a:gd name="connsiteY4" fmla="*/ 4 h 6858002"/>
              <a:gd name="connsiteX5" fmla="*/ 5740011 w 6088698"/>
              <a:gd name="connsiteY5" fmla="*/ 4 h 6858002"/>
              <a:gd name="connsiteX6" fmla="*/ 5748114 w 6088698"/>
              <a:gd name="connsiteY6" fmla="*/ 40466 h 6858002"/>
              <a:gd name="connsiteX7" fmla="*/ 5771963 w 6088698"/>
              <a:gd name="connsiteY7" fmla="*/ 159110 h 6858002"/>
              <a:gd name="connsiteX8" fmla="*/ 5788633 w 6088698"/>
              <a:gd name="connsiteY8" fmla="*/ 245521 h 6858002"/>
              <a:gd name="connsiteX9" fmla="*/ 5806229 w 6088698"/>
              <a:gd name="connsiteY9" fmla="*/ 348391 h 6858002"/>
              <a:gd name="connsiteX10" fmla="*/ 5827299 w 6088698"/>
              <a:gd name="connsiteY10" fmla="*/ 470463 h 6858002"/>
              <a:gd name="connsiteX11" fmla="*/ 5849526 w 6088698"/>
              <a:gd name="connsiteY11" fmla="*/ 605566 h 6858002"/>
              <a:gd name="connsiteX12" fmla="*/ 5872911 w 6088698"/>
              <a:gd name="connsiteY12" fmla="*/ 757813 h 6858002"/>
              <a:gd name="connsiteX13" fmla="*/ 5897684 w 6088698"/>
              <a:gd name="connsiteY13" fmla="*/ 923777 h 6858002"/>
              <a:gd name="connsiteX14" fmla="*/ 5922459 w 6088698"/>
              <a:gd name="connsiteY14" fmla="*/ 1104142 h 6858002"/>
              <a:gd name="connsiteX15" fmla="*/ 5947695 w 6088698"/>
              <a:gd name="connsiteY15" fmla="*/ 1296166 h 6858002"/>
              <a:gd name="connsiteX16" fmla="*/ 5971079 w 6088698"/>
              <a:gd name="connsiteY16" fmla="*/ 1503278 h 6858002"/>
              <a:gd name="connsiteX17" fmla="*/ 5993538 w 6088698"/>
              <a:gd name="connsiteY17" fmla="*/ 1719991 h 6858002"/>
              <a:gd name="connsiteX18" fmla="*/ 6013913 w 6088698"/>
              <a:gd name="connsiteY18" fmla="*/ 1949048 h 6858002"/>
              <a:gd name="connsiteX19" fmla="*/ 6033361 w 6088698"/>
              <a:gd name="connsiteY19" fmla="*/ 2187706 h 6858002"/>
              <a:gd name="connsiteX20" fmla="*/ 6051654 w 6088698"/>
              <a:gd name="connsiteY20" fmla="*/ 2436652 h 6858002"/>
              <a:gd name="connsiteX21" fmla="*/ 6058136 w 6088698"/>
              <a:gd name="connsiteY21" fmla="*/ 2564211 h 6858002"/>
              <a:gd name="connsiteX22" fmla="*/ 6065314 w 6088698"/>
              <a:gd name="connsiteY22" fmla="*/ 2694512 h 6858002"/>
              <a:gd name="connsiteX23" fmla="*/ 6072027 w 6088698"/>
              <a:gd name="connsiteY23" fmla="*/ 2826871 h 6858002"/>
              <a:gd name="connsiteX24" fmla="*/ 6076427 w 6088698"/>
              <a:gd name="connsiteY24" fmla="*/ 2959917 h 6858002"/>
              <a:gd name="connsiteX25" fmla="*/ 6080363 w 6088698"/>
              <a:gd name="connsiteY25" fmla="*/ 3095705 h 6858002"/>
              <a:gd name="connsiteX26" fmla="*/ 6084530 w 6088698"/>
              <a:gd name="connsiteY26" fmla="*/ 3232865 h 6858002"/>
              <a:gd name="connsiteX27" fmla="*/ 6087308 w 6088698"/>
              <a:gd name="connsiteY27" fmla="*/ 3372768 h 6858002"/>
              <a:gd name="connsiteX28" fmla="*/ 6087308 w 6088698"/>
              <a:gd name="connsiteY28" fmla="*/ 3514043 h 6858002"/>
              <a:gd name="connsiteX29" fmla="*/ 6088698 w 6088698"/>
              <a:gd name="connsiteY29" fmla="*/ 3656689 h 6858002"/>
              <a:gd name="connsiteX30" fmla="*/ 6087308 w 6088698"/>
              <a:gd name="connsiteY30" fmla="*/ 3800707 h 6858002"/>
              <a:gd name="connsiteX31" fmla="*/ 6084530 w 6088698"/>
              <a:gd name="connsiteY31" fmla="*/ 3946783 h 6858002"/>
              <a:gd name="connsiteX32" fmla="*/ 6081983 w 6088698"/>
              <a:gd name="connsiteY32" fmla="*/ 4092858 h 6858002"/>
              <a:gd name="connsiteX33" fmla="*/ 6076427 w 6088698"/>
              <a:gd name="connsiteY33" fmla="*/ 4240991 h 6858002"/>
              <a:gd name="connsiteX34" fmla="*/ 6070639 w 6088698"/>
              <a:gd name="connsiteY34" fmla="*/ 4390495 h 6858002"/>
              <a:gd name="connsiteX35" fmla="*/ 6063924 w 6088698"/>
              <a:gd name="connsiteY35" fmla="*/ 4540000 h 6858002"/>
              <a:gd name="connsiteX36" fmla="*/ 6054432 w 6088698"/>
              <a:gd name="connsiteY36" fmla="*/ 4690876 h 6858002"/>
              <a:gd name="connsiteX37" fmla="*/ 6043086 w 6088698"/>
              <a:gd name="connsiteY37" fmla="*/ 4843123 h 6858002"/>
              <a:gd name="connsiteX38" fmla="*/ 6032204 w 6088698"/>
              <a:gd name="connsiteY38" fmla="*/ 4996057 h 6858002"/>
              <a:gd name="connsiteX39" fmla="*/ 6018313 w 6088698"/>
              <a:gd name="connsiteY39" fmla="*/ 5148990 h 6858002"/>
              <a:gd name="connsiteX40" fmla="*/ 6001642 w 6088698"/>
              <a:gd name="connsiteY40" fmla="*/ 5303981 h 6858002"/>
              <a:gd name="connsiteX41" fmla="*/ 5984972 w 6088698"/>
              <a:gd name="connsiteY41" fmla="*/ 5456914 h 6858002"/>
              <a:gd name="connsiteX42" fmla="*/ 5965754 w 6088698"/>
              <a:gd name="connsiteY42" fmla="*/ 5612591 h 6858002"/>
              <a:gd name="connsiteX43" fmla="*/ 5944685 w 6088698"/>
              <a:gd name="connsiteY43" fmla="*/ 5768953 h 6858002"/>
              <a:gd name="connsiteX44" fmla="*/ 5922459 w 6088698"/>
              <a:gd name="connsiteY44" fmla="*/ 5923258 h 6858002"/>
              <a:gd name="connsiteX45" fmla="*/ 5896527 w 6088698"/>
              <a:gd name="connsiteY45" fmla="*/ 6079621 h 6858002"/>
              <a:gd name="connsiteX46" fmla="*/ 5868743 w 6088698"/>
              <a:gd name="connsiteY46" fmla="*/ 6235297 h 6858002"/>
              <a:gd name="connsiteX47" fmla="*/ 5841190 w 6088698"/>
              <a:gd name="connsiteY47" fmla="*/ 6391660 h 6858002"/>
              <a:gd name="connsiteX48" fmla="*/ 5809008 w 6088698"/>
              <a:gd name="connsiteY48" fmla="*/ 6547336 h 6858002"/>
              <a:gd name="connsiteX49" fmla="*/ 5776130 w 6088698"/>
              <a:gd name="connsiteY49" fmla="*/ 6702327 h 6858002"/>
              <a:gd name="connsiteX50" fmla="*/ 5741633 w 6088698"/>
              <a:gd name="connsiteY50" fmla="*/ 6858002 h 6858002"/>
              <a:gd name="connsiteX51" fmla="*/ 2610464 w 6088698"/>
              <a:gd name="connsiteY51" fmla="*/ 6858002 h 6858002"/>
              <a:gd name="connsiteX52" fmla="*/ 0 w 6088698"/>
              <a:gd name="connsiteY52"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8698" h="6858002">
                <a:moveTo>
                  <a:pt x="0" y="0"/>
                </a:moveTo>
                <a:lnTo>
                  <a:pt x="2610464" y="0"/>
                </a:lnTo>
                <a:lnTo>
                  <a:pt x="2610464" y="3"/>
                </a:lnTo>
                <a:lnTo>
                  <a:pt x="5749313" y="3"/>
                </a:lnTo>
                <a:lnTo>
                  <a:pt x="5749313" y="4"/>
                </a:lnTo>
                <a:lnTo>
                  <a:pt x="5740011" y="4"/>
                </a:lnTo>
                <a:lnTo>
                  <a:pt x="5748114" y="40466"/>
                </a:lnTo>
                <a:lnTo>
                  <a:pt x="5771963" y="159110"/>
                </a:lnTo>
                <a:lnTo>
                  <a:pt x="5788633" y="245521"/>
                </a:lnTo>
                <a:lnTo>
                  <a:pt x="5806229" y="348391"/>
                </a:lnTo>
                <a:lnTo>
                  <a:pt x="5827299" y="470463"/>
                </a:lnTo>
                <a:lnTo>
                  <a:pt x="5849526" y="605566"/>
                </a:lnTo>
                <a:lnTo>
                  <a:pt x="5872911" y="757813"/>
                </a:lnTo>
                <a:lnTo>
                  <a:pt x="5897684" y="923777"/>
                </a:lnTo>
                <a:lnTo>
                  <a:pt x="5922459" y="1104142"/>
                </a:lnTo>
                <a:lnTo>
                  <a:pt x="5947695" y="1296166"/>
                </a:lnTo>
                <a:lnTo>
                  <a:pt x="5971079" y="1503278"/>
                </a:lnTo>
                <a:lnTo>
                  <a:pt x="5993538" y="1719991"/>
                </a:lnTo>
                <a:lnTo>
                  <a:pt x="6013913" y="1949048"/>
                </a:lnTo>
                <a:lnTo>
                  <a:pt x="6033361" y="2187706"/>
                </a:lnTo>
                <a:lnTo>
                  <a:pt x="6051654" y="2436652"/>
                </a:lnTo>
                <a:lnTo>
                  <a:pt x="6058136" y="2564211"/>
                </a:lnTo>
                <a:lnTo>
                  <a:pt x="6065314" y="2694512"/>
                </a:lnTo>
                <a:lnTo>
                  <a:pt x="6072027" y="2826871"/>
                </a:lnTo>
                <a:lnTo>
                  <a:pt x="6076427" y="2959917"/>
                </a:lnTo>
                <a:lnTo>
                  <a:pt x="6080363" y="3095705"/>
                </a:lnTo>
                <a:lnTo>
                  <a:pt x="6084530" y="3232865"/>
                </a:lnTo>
                <a:lnTo>
                  <a:pt x="6087308" y="3372768"/>
                </a:lnTo>
                <a:lnTo>
                  <a:pt x="6087308" y="3514043"/>
                </a:lnTo>
                <a:lnTo>
                  <a:pt x="6088698" y="3656689"/>
                </a:lnTo>
                <a:lnTo>
                  <a:pt x="6087308" y="3800707"/>
                </a:lnTo>
                <a:lnTo>
                  <a:pt x="6084530" y="3946783"/>
                </a:lnTo>
                <a:lnTo>
                  <a:pt x="6081983" y="4092858"/>
                </a:lnTo>
                <a:lnTo>
                  <a:pt x="6076427" y="4240991"/>
                </a:lnTo>
                <a:lnTo>
                  <a:pt x="6070639" y="4390495"/>
                </a:lnTo>
                <a:lnTo>
                  <a:pt x="6063924" y="4540000"/>
                </a:lnTo>
                <a:lnTo>
                  <a:pt x="6054432" y="4690876"/>
                </a:lnTo>
                <a:lnTo>
                  <a:pt x="6043086" y="4843123"/>
                </a:lnTo>
                <a:lnTo>
                  <a:pt x="6032204" y="4996057"/>
                </a:lnTo>
                <a:lnTo>
                  <a:pt x="6018313" y="5148990"/>
                </a:lnTo>
                <a:lnTo>
                  <a:pt x="6001642" y="5303981"/>
                </a:lnTo>
                <a:lnTo>
                  <a:pt x="5984972" y="5456914"/>
                </a:lnTo>
                <a:lnTo>
                  <a:pt x="5965754" y="5612591"/>
                </a:lnTo>
                <a:lnTo>
                  <a:pt x="5944685" y="5768953"/>
                </a:lnTo>
                <a:lnTo>
                  <a:pt x="5922459" y="5923258"/>
                </a:lnTo>
                <a:lnTo>
                  <a:pt x="5896527" y="6079621"/>
                </a:lnTo>
                <a:lnTo>
                  <a:pt x="5868743" y="6235297"/>
                </a:lnTo>
                <a:lnTo>
                  <a:pt x="5841190" y="6391660"/>
                </a:lnTo>
                <a:lnTo>
                  <a:pt x="5809008" y="6547336"/>
                </a:lnTo>
                <a:lnTo>
                  <a:pt x="5776130" y="6702327"/>
                </a:lnTo>
                <a:lnTo>
                  <a:pt x="5741633" y="6858002"/>
                </a:lnTo>
                <a:lnTo>
                  <a:pt x="2610464"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 name="Title 1">
            <a:extLst>
              <a:ext uri="{FF2B5EF4-FFF2-40B4-BE49-F238E27FC236}">
                <a16:creationId xmlns:a16="http://schemas.microsoft.com/office/drawing/2014/main" id="{407A5CB7-CC04-4FD1-8067-C9211822AF12}"/>
              </a:ext>
            </a:extLst>
          </p:cNvPr>
          <p:cNvSpPr>
            <a:spLocks noGrp="1"/>
          </p:cNvSpPr>
          <p:nvPr>
            <p:ph type="title"/>
          </p:nvPr>
        </p:nvSpPr>
        <p:spPr>
          <a:xfrm>
            <a:off x="900506" y="1118808"/>
            <a:ext cx="4671467" cy="4747683"/>
          </a:xfrm>
        </p:spPr>
        <p:txBody>
          <a:bodyPr anchor="ctr">
            <a:normAutofit fontScale="90000"/>
          </a:bodyPr>
          <a:lstStyle/>
          <a:p>
            <a:pPr algn="l"/>
            <a:r>
              <a:rPr lang="en-US" sz="4800" i="1" dirty="0"/>
              <a:t>“I get nervous before the games because football (soccer) is not mathematics.”-</a:t>
            </a:r>
            <a:r>
              <a:rPr lang="en-US" sz="4800" i="1" dirty="0" err="1"/>
              <a:t>Arsene</a:t>
            </a:r>
            <a:r>
              <a:rPr lang="en-US" sz="4800" i="1" dirty="0"/>
              <a:t> Wenger, Former Arsenal’s Manager</a:t>
            </a:r>
          </a:p>
        </p:txBody>
      </p:sp>
      <p:pic>
        <p:nvPicPr>
          <p:cNvPr id="5" name="Content Placeholder 4" descr="A group of people around each other&#10;&#10;Description automatically generated">
            <a:extLst>
              <a:ext uri="{FF2B5EF4-FFF2-40B4-BE49-F238E27FC236}">
                <a16:creationId xmlns:a16="http://schemas.microsoft.com/office/drawing/2014/main" id="{0AAFF2C8-8A40-4D17-B479-D29378F957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99225" y="2040672"/>
            <a:ext cx="5049838" cy="2903656"/>
          </a:xfrm>
          <a:effectLst/>
        </p:spPr>
      </p:pic>
    </p:spTree>
    <p:extLst>
      <p:ext uri="{BB962C8B-B14F-4D97-AF65-F5344CB8AC3E}">
        <p14:creationId xmlns:p14="http://schemas.microsoft.com/office/powerpoint/2010/main" val="77104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Ordered </a:t>
            </a:r>
            <a:r>
              <a:rPr lang="en-US" dirty="0" err="1">
                <a:solidFill>
                  <a:schemeClr val="bg1"/>
                </a:solidFill>
              </a:rPr>
              <a:t>Probit</a:t>
            </a:r>
            <a:r>
              <a:rPr lang="en-US" dirty="0">
                <a:solidFill>
                  <a:schemeClr val="bg1"/>
                </a:solidFill>
              </a:rPr>
              <a:t> Model</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p:txBody>
          <a:bodyPr/>
          <a:lstStyle/>
          <a:p>
            <a:pPr>
              <a:buFont typeface="Wingdings" panose="05000000000000000000" pitchFamily="2" charset="2"/>
              <a:buChar char="v"/>
            </a:pPr>
            <a:r>
              <a:rPr lang="en-US" dirty="0">
                <a:solidFill>
                  <a:schemeClr val="bg1"/>
                </a:solidFill>
              </a:rPr>
              <a:t> Unlike in logistic regression (only 2 categories), the dependent variable will have 3 or more categories</a:t>
            </a:r>
          </a:p>
          <a:p>
            <a:pPr>
              <a:buFont typeface="Wingdings" panose="05000000000000000000" pitchFamily="2" charset="2"/>
              <a:buChar char="v"/>
            </a:pPr>
            <a:r>
              <a:rPr lang="en-US" dirty="0">
                <a:solidFill>
                  <a:schemeClr val="bg1"/>
                </a:solidFill>
              </a:rPr>
              <a:t> We assume they have an unambiguous ordering (i.e., not nominal data). A &lt; D &lt; H</a:t>
            </a:r>
          </a:p>
          <a:p>
            <a:pPr>
              <a:buFont typeface="Wingdings" panose="05000000000000000000" pitchFamily="2" charset="2"/>
              <a:buChar char="v"/>
            </a:pPr>
            <a:r>
              <a:rPr lang="en-US" dirty="0">
                <a:solidFill>
                  <a:schemeClr val="bg1"/>
                </a:solidFill>
              </a:rPr>
              <a:t> The idea is as one variable increases, it would result in a shift toward either end of the spectrum of ordinal responses</a:t>
            </a:r>
          </a:p>
        </p:txBody>
      </p:sp>
      <p:pic>
        <p:nvPicPr>
          <p:cNvPr id="18" name="Picture 17">
            <a:extLst>
              <a:ext uri="{FF2B5EF4-FFF2-40B4-BE49-F238E27FC236}">
                <a16:creationId xmlns:a16="http://schemas.microsoft.com/office/drawing/2014/main" id="{C592F91F-D2F4-4745-B657-BCB6EBBD168C}"/>
              </a:ext>
            </a:extLst>
          </p:cNvPr>
          <p:cNvPicPr>
            <a:picLocks noChangeAspect="1"/>
          </p:cNvPicPr>
          <p:nvPr/>
        </p:nvPicPr>
        <p:blipFill rotWithShape="1">
          <a:blip r:embed="rId3"/>
          <a:srcRect l="8819" r="8070" b="1"/>
          <a:stretch/>
        </p:blipFill>
        <p:spPr>
          <a:xfrm>
            <a:off x="8591550" y="225239"/>
            <a:ext cx="2571750" cy="1446596"/>
          </a:xfrm>
          <a:prstGeom prst="rect">
            <a:avLst/>
          </a:prstGeom>
        </p:spPr>
      </p:pic>
    </p:spTree>
    <p:extLst>
      <p:ext uri="{BB962C8B-B14F-4D97-AF65-F5344CB8AC3E}">
        <p14:creationId xmlns:p14="http://schemas.microsoft.com/office/powerpoint/2010/main" val="353007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Ordered </a:t>
            </a:r>
            <a:r>
              <a:rPr lang="en-US" dirty="0" err="1">
                <a:solidFill>
                  <a:schemeClr val="bg1"/>
                </a:solidFill>
              </a:rPr>
              <a:t>Probit</a:t>
            </a:r>
            <a:r>
              <a:rPr lang="en-US" dirty="0">
                <a:solidFill>
                  <a:schemeClr val="bg1"/>
                </a:solidFill>
              </a:rPr>
              <a: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838200" y="2786323"/>
                <a:ext cx="10515600" cy="3313534"/>
              </a:xfrm>
            </p:spPr>
            <p:txBody>
              <a:bodyPr>
                <a:normAutofit/>
              </a:bodyPr>
              <a:lstStyle/>
              <a:p>
                <a:pPr>
                  <a:buFont typeface="Wingdings" panose="05000000000000000000" pitchFamily="2" charset="2"/>
                  <a:buChar char="v"/>
                </a:pPr>
                <a:r>
                  <a:rPr lang="en-US" dirty="0">
                    <a:solidFill>
                      <a:schemeClr val="bg1"/>
                    </a:solidFill>
                  </a:rPr>
                  <a:t> An unobserved latent variable,</a:t>
                </a:r>
                <a14:m>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𝑦</m:t>
                        </m:r>
                      </m:e>
                      <m:sup>
                        <m:r>
                          <a:rPr lang="en-US" b="0" i="1" smtClean="0">
                            <a:solidFill>
                              <a:schemeClr val="bg1"/>
                            </a:solidFill>
                            <a:latin typeface="Cambria Math" panose="02040503050406030204" pitchFamily="18" charset="0"/>
                          </a:rPr>
                          <m:t>∗</m:t>
                        </m:r>
                      </m:sup>
                    </m:sSup>
                  </m:oMath>
                </a14:m>
                <a:r>
                  <a:rPr lang="en-US" dirty="0">
                    <a:solidFill>
                      <a:schemeClr val="bg1"/>
                    </a:solidFill>
                  </a:rPr>
                  <a:t>, is incorporated by the ordered </a:t>
                </a:r>
                <a:r>
                  <a:rPr lang="en-US" dirty="0" err="1">
                    <a:solidFill>
                      <a:schemeClr val="bg1"/>
                    </a:solidFill>
                  </a:rPr>
                  <a:t>probit</a:t>
                </a:r>
                <a:r>
                  <a:rPr lang="en-US" dirty="0">
                    <a:solidFill>
                      <a:schemeClr val="bg1"/>
                    </a:solidFill>
                  </a:rPr>
                  <a:t> model</a:t>
                </a:r>
              </a:p>
              <a:p>
                <a:pPr>
                  <a:buFont typeface="Wingdings" panose="05000000000000000000" pitchFamily="2" charset="2"/>
                  <a:buChar char="v"/>
                </a:pPr>
                <a:r>
                  <a:rPr lang="en-US" dirty="0">
                    <a:solidFill>
                      <a:schemeClr val="bg1"/>
                    </a:solidFill>
                  </a:rPr>
                  <a:t> The model consists of explanatory variables, given by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oMath>
                </a14:m>
                <a:r>
                  <a:rPr lang="en-US" dirty="0">
                    <a:solidFill>
                      <a:schemeClr val="bg1"/>
                    </a:solidFill>
                  </a:rPr>
                  <a:t>, related to the clubs competing in a match </a:t>
                </a:r>
                <a14:m>
                  <m:oMath xmlns:m="http://schemas.openxmlformats.org/officeDocument/2006/math">
                    <m:r>
                      <a:rPr lang="en-US" b="0" i="1" smtClean="0">
                        <a:solidFill>
                          <a:schemeClr val="bg1"/>
                        </a:solidFill>
                        <a:latin typeface="Cambria Math" panose="02040503050406030204" pitchFamily="18" charset="0"/>
                      </a:rPr>
                      <m:t>𝑖</m:t>
                    </m:r>
                  </m:oMath>
                </a14:m>
                <a:endParaRPr lang="en-US" dirty="0">
                  <a:solidFill>
                    <a:schemeClr val="bg1"/>
                  </a:solidFill>
                </a:endParaRPr>
              </a:p>
              <a:p>
                <a:pPr>
                  <a:buFont typeface="Wingdings" panose="05000000000000000000" pitchFamily="2" charset="2"/>
                  <a:buChar char="v"/>
                </a:pPr>
                <a:r>
                  <a:rPr lang="en-US" dirty="0">
                    <a:solidFill>
                      <a:schemeClr val="bg1"/>
                    </a:solidFill>
                  </a:rPr>
                  <a:t> Under the assumption of fixed predictors, </a:t>
                </a:r>
                <a14:m>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m:t>
                        </m:r>
                      </m:sup>
                    </m:sSubSup>
                  </m:oMath>
                </a14:m>
                <a:r>
                  <a:rPr lang="en-US" dirty="0">
                    <a:solidFill>
                      <a:schemeClr val="bg1"/>
                    </a:solidFill>
                  </a:rPr>
                  <a:t> is normally distributed and linearly related to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9A8EF304-8722-45F0-952A-ED6420FC3912}"/>
                  </a:ext>
                </a:extLst>
              </p:cNvPr>
              <p:cNvSpPr>
                <a:spLocks noGrp="1" noRot="1" noChangeAspect="1" noMove="1" noResize="1" noEditPoints="1" noAdjustHandles="1" noChangeArrowheads="1" noChangeShapeType="1" noTextEdit="1"/>
              </p:cNvSpPr>
              <p:nvPr>
                <p:ph idx="1"/>
              </p:nvPr>
            </p:nvSpPr>
            <p:spPr>
              <a:xfrm>
                <a:off x="838200" y="2786323"/>
                <a:ext cx="10515600" cy="3313534"/>
              </a:xfrm>
              <a:blipFill>
                <a:blip r:embed="rId3"/>
                <a:stretch>
                  <a:fillRect l="-1391" t="-3676" r="-18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7BB078B-D0F5-4A27-8A17-4F2C1FEE6056}"/>
              </a:ext>
            </a:extLst>
          </p:cNvPr>
          <p:cNvPicPr>
            <a:picLocks noChangeAspect="1"/>
          </p:cNvPicPr>
          <p:nvPr/>
        </p:nvPicPr>
        <p:blipFill>
          <a:blip r:embed="rId4"/>
          <a:stretch>
            <a:fillRect/>
          </a:stretch>
        </p:blipFill>
        <p:spPr>
          <a:xfrm>
            <a:off x="3419475" y="2148934"/>
            <a:ext cx="5353050" cy="561975"/>
          </a:xfrm>
          <a:prstGeom prst="rect">
            <a:avLst/>
          </a:prstGeom>
        </p:spPr>
      </p:pic>
    </p:spTree>
    <p:extLst>
      <p:ext uri="{BB962C8B-B14F-4D97-AF65-F5344CB8AC3E}">
        <p14:creationId xmlns:p14="http://schemas.microsoft.com/office/powerpoint/2010/main" val="144762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a:xfrm>
            <a:off x="838200" y="448721"/>
            <a:ext cx="4707671" cy="1225650"/>
          </a:xfrm>
        </p:spPr>
        <p:txBody>
          <a:bodyPr anchor="b">
            <a:normAutofit/>
          </a:bodyPr>
          <a:lstStyle/>
          <a:p>
            <a:r>
              <a:rPr lang="en-US" dirty="0">
                <a:solidFill>
                  <a:schemeClr val="bg1"/>
                </a:solidFill>
              </a:rPr>
              <a:t>Ordered </a:t>
            </a:r>
            <a:r>
              <a:rPr lang="en-US" dirty="0" err="1">
                <a:solidFill>
                  <a:schemeClr val="bg1"/>
                </a:solidFill>
              </a:rPr>
              <a:t>Probit</a:t>
            </a:r>
            <a:r>
              <a:rPr lang="en-US" dirty="0">
                <a:solidFill>
                  <a:schemeClr val="bg1"/>
                </a:solidFill>
              </a:rPr>
              <a:t> Model: Example</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897769" y="1909192"/>
            <a:ext cx="4586513" cy="3647710"/>
          </a:xfrm>
        </p:spPr>
        <p:txBody>
          <a:bodyPr>
            <a:normAutofit/>
          </a:bodyPr>
          <a:lstStyle/>
          <a:p>
            <a:pPr>
              <a:buFont typeface="Wingdings" panose="05000000000000000000" pitchFamily="2" charset="2"/>
              <a:buChar char="v"/>
            </a:pPr>
            <a:r>
              <a:rPr lang="en-US" dirty="0">
                <a:solidFill>
                  <a:schemeClr val="bg1"/>
                </a:solidFill>
              </a:rPr>
              <a:t> A match between two teams that are equally matched</a:t>
            </a:r>
          </a:p>
          <a:p>
            <a:pPr>
              <a:buFont typeface="Wingdings" panose="05000000000000000000" pitchFamily="2" charset="2"/>
              <a:buChar char="v"/>
            </a:pPr>
            <a:r>
              <a:rPr lang="en-US" dirty="0">
                <a:solidFill>
                  <a:schemeClr val="bg1"/>
                </a:solidFill>
              </a:rPr>
              <a:t> Theoretically, match should be a draw</a:t>
            </a:r>
          </a:p>
          <a:p>
            <a:pPr>
              <a:buFont typeface="Wingdings" panose="05000000000000000000" pitchFamily="2" charset="2"/>
              <a:buChar char="v"/>
            </a:pPr>
            <a:r>
              <a:rPr lang="en-US" dirty="0">
                <a:solidFill>
                  <a:schemeClr val="bg1"/>
                </a:solidFill>
              </a:rPr>
              <a:t> But, unexplained factors, such as luck, change match outcomes</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4458784-377E-44F3-A06D-288D510CC909}"/>
              </a:ext>
            </a:extLst>
          </p:cNvPr>
          <p:cNvPicPr>
            <a:picLocks noChangeAspect="1"/>
          </p:cNvPicPr>
          <p:nvPr/>
        </p:nvPicPr>
        <p:blipFill rotWithShape="1">
          <a:blip r:embed="rId3"/>
          <a:srcRect l="8966" r="35880" b="-1"/>
          <a:stretch/>
        </p:blipFill>
        <p:spPr>
          <a:xfrm>
            <a:off x="6525453" y="10"/>
            <a:ext cx="5666547" cy="6857990"/>
          </a:xfrm>
          <a:prstGeom prst="rect">
            <a:avLst/>
          </a:prstGeom>
        </p:spPr>
      </p:pic>
    </p:spTree>
    <p:extLst>
      <p:ext uri="{BB962C8B-B14F-4D97-AF65-F5344CB8AC3E}">
        <p14:creationId xmlns:p14="http://schemas.microsoft.com/office/powerpoint/2010/main" val="218691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Ordered </a:t>
            </a:r>
            <a:r>
              <a:rPr lang="en-US" dirty="0" err="1">
                <a:solidFill>
                  <a:schemeClr val="bg1"/>
                </a:solidFill>
              </a:rPr>
              <a:t>Probit</a:t>
            </a:r>
            <a:r>
              <a:rPr lang="en-US" dirty="0">
                <a:solidFill>
                  <a:schemeClr val="bg1"/>
                </a:solidFill>
              </a:rPr>
              <a:t> Model: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838200" y="4439905"/>
                <a:ext cx="10515600" cy="2052970"/>
              </a:xfrm>
            </p:spPr>
            <p:txBody>
              <a:bodyPr>
                <a:normAutofit fontScale="85000" lnSpcReduction="20000"/>
              </a:bodyPr>
              <a:lstStyle/>
              <a:p>
                <a:pPr>
                  <a:buFont typeface="Wingdings" panose="05000000000000000000" pitchFamily="2" charset="2"/>
                  <a:buChar char="v"/>
                </a:pPr>
                <a:r>
                  <a:rPr lang="en-US" dirty="0">
                    <a:solidFill>
                      <a:schemeClr val="bg1"/>
                    </a:solidFill>
                  </a:rPr>
                  <a:t> In every match, the values of </a:t>
                </a:r>
                <a14:m>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m:t>
                        </m:r>
                      </m:sup>
                    </m:sSubSup>
                  </m:oMath>
                </a14:m>
                <a:r>
                  <a:rPr lang="en-US" dirty="0">
                    <a:solidFill>
                      <a:schemeClr val="bg1"/>
                    </a:solidFill>
                  </a:rPr>
                  <a:t> change</a:t>
                </a:r>
              </a:p>
              <a:p>
                <a:pPr>
                  <a:buFont typeface="Wingdings" panose="05000000000000000000" pitchFamily="2" charset="2"/>
                  <a:buChar char="v"/>
                </a:pPr>
                <a:r>
                  <a:rPr lang="en-US" dirty="0">
                    <a:solidFill>
                      <a:schemeClr val="bg1"/>
                    </a:solidFill>
                  </a:rPr>
                  <a:t> Values of </a:t>
                </a:r>
                <a14:m>
                  <m:oMath xmlns:m="http://schemas.openxmlformats.org/officeDocument/2006/math">
                    <m:sSub>
                      <m:sSubPr>
                        <m:ctrlPr>
                          <a:rPr lang="en-US" i="1" smtClean="0">
                            <a:solidFill>
                              <a:schemeClr val="bg1"/>
                            </a:solidFill>
                            <a:latin typeface="Cambria Math" panose="02040503050406030204" pitchFamily="18" charset="0"/>
                          </a:rPr>
                        </m:ctrlPr>
                      </m:sSubPr>
                      <m:e>
                        <m:r>
                          <m:rPr>
                            <m:nor/>
                          </m:rPr>
                          <a:rPr lang="en-US" dirty="0">
                            <a:solidFill>
                              <a:schemeClr val="bg1"/>
                            </a:solidFill>
                          </a:rPr>
                          <m:t>µ</m:t>
                        </m:r>
                      </m:e>
                      <m:sub>
                        <m:r>
                          <a:rPr lang="en-US" b="0" i="1" smtClean="0">
                            <a:solidFill>
                              <a:schemeClr val="bg1"/>
                            </a:solidFill>
                            <a:latin typeface="Cambria Math" panose="02040503050406030204" pitchFamily="18" charset="0"/>
                          </a:rPr>
                          <m:t>1</m:t>
                        </m:r>
                      </m:sub>
                    </m:sSub>
                  </m:oMath>
                </a14:m>
                <a:r>
                  <a:rPr lang="en-US" dirty="0">
                    <a:solidFill>
                      <a:schemeClr val="bg1"/>
                    </a:solidFill>
                  </a:rPr>
                  <a:t> and </a:t>
                </a:r>
                <a14:m>
                  <m:oMath xmlns:m="http://schemas.openxmlformats.org/officeDocument/2006/math">
                    <m:sSub>
                      <m:sSubPr>
                        <m:ctrlPr>
                          <a:rPr lang="en-US" i="1" smtClean="0">
                            <a:solidFill>
                              <a:schemeClr val="bg1"/>
                            </a:solidFill>
                            <a:latin typeface="Cambria Math" panose="02040503050406030204" pitchFamily="18" charset="0"/>
                          </a:rPr>
                        </m:ctrlPr>
                      </m:sSubPr>
                      <m:e>
                        <m:r>
                          <m:rPr>
                            <m:nor/>
                          </m:rPr>
                          <a:rPr lang="en-US" dirty="0">
                            <a:solidFill>
                              <a:schemeClr val="bg1"/>
                            </a:solidFill>
                          </a:rPr>
                          <m:t>µ</m:t>
                        </m:r>
                      </m:e>
                      <m:sub>
                        <m:r>
                          <a:rPr lang="en-US" b="0" i="1" dirty="0" smtClean="0">
                            <a:solidFill>
                              <a:schemeClr val="bg1"/>
                            </a:solidFill>
                            <a:latin typeface="Cambria Math" panose="02040503050406030204" pitchFamily="18" charset="0"/>
                          </a:rPr>
                          <m:t>2</m:t>
                        </m:r>
                      </m:sub>
                    </m:sSub>
                  </m:oMath>
                </a14:m>
                <a:r>
                  <a:rPr lang="en-US" dirty="0">
                    <a:solidFill>
                      <a:schemeClr val="bg1"/>
                    </a:solidFill>
                  </a:rPr>
                  <a:t> remain unchanged for a season</a:t>
                </a:r>
              </a:p>
              <a:p>
                <a:pPr>
                  <a:buFont typeface="Wingdings" panose="05000000000000000000" pitchFamily="2" charset="2"/>
                  <a:buChar char="v"/>
                </a:pPr>
                <a:r>
                  <a:rPr lang="en-US" dirty="0">
                    <a:solidFill>
                      <a:schemeClr val="bg1"/>
                    </a:solidFill>
                  </a:rPr>
                  <a:t> Because past seasons’ data are used to estimate these parameters</a:t>
                </a:r>
              </a:p>
              <a:p>
                <a:pPr>
                  <a:buFont typeface="Wingdings" panose="05000000000000000000" pitchFamily="2" charset="2"/>
                  <a:buChar char="v"/>
                </a:pPr>
                <a:r>
                  <a:rPr lang="en-US" dirty="0">
                    <a:solidFill>
                      <a:schemeClr val="bg1"/>
                    </a:solidFill>
                  </a:rPr>
                  <a:t> For each match, the outcomes of home win, away win, and draw will be given certain probabilities by the model</a:t>
                </a:r>
              </a:p>
            </p:txBody>
          </p:sp>
        </mc:Choice>
        <mc:Fallback xmlns="">
          <p:sp>
            <p:nvSpPr>
              <p:cNvPr id="3" name="Content Placeholder 2">
                <a:extLst>
                  <a:ext uri="{FF2B5EF4-FFF2-40B4-BE49-F238E27FC236}">
                    <a16:creationId xmlns:a16="http://schemas.microsoft.com/office/drawing/2014/main" id="{9A8EF304-8722-45F0-952A-ED6420FC3912}"/>
                  </a:ext>
                </a:extLst>
              </p:cNvPr>
              <p:cNvSpPr>
                <a:spLocks noGrp="1" noRot="1" noChangeAspect="1" noMove="1" noResize="1" noEditPoints="1" noAdjustHandles="1" noChangeArrowheads="1" noChangeShapeType="1" noTextEdit="1"/>
              </p:cNvSpPr>
              <p:nvPr>
                <p:ph idx="1"/>
              </p:nvPr>
            </p:nvSpPr>
            <p:spPr>
              <a:xfrm>
                <a:off x="838200" y="4439905"/>
                <a:ext cx="10515600" cy="2052970"/>
              </a:xfrm>
              <a:blipFill>
                <a:blip r:embed="rId3"/>
                <a:stretch>
                  <a:fillRect l="-1043" t="-74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7B524C0-4C6C-467E-9DE0-04BE0D6422E5}"/>
              </a:ext>
            </a:extLst>
          </p:cNvPr>
          <p:cNvPicPr>
            <a:picLocks noChangeAspect="1"/>
          </p:cNvPicPr>
          <p:nvPr/>
        </p:nvPicPr>
        <p:blipFill>
          <a:blip r:embed="rId4"/>
          <a:stretch>
            <a:fillRect/>
          </a:stretch>
        </p:blipFill>
        <p:spPr>
          <a:xfrm>
            <a:off x="3252787" y="1326984"/>
            <a:ext cx="5686425" cy="2952750"/>
          </a:xfrm>
          <a:prstGeom prst="rect">
            <a:avLst/>
          </a:prstGeom>
        </p:spPr>
      </p:pic>
    </p:spTree>
    <p:extLst>
      <p:ext uri="{BB962C8B-B14F-4D97-AF65-F5344CB8AC3E}">
        <p14:creationId xmlns:p14="http://schemas.microsoft.com/office/powerpoint/2010/main" val="94809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800" kern="1200" dirty="0">
                <a:solidFill>
                  <a:schemeClr val="bg1"/>
                </a:solidFill>
                <a:latin typeface="+mj-lt"/>
                <a:ea typeface="+mj-ea"/>
                <a:cs typeface="+mj-cs"/>
              </a:rPr>
              <a:t>Ordered </a:t>
            </a:r>
            <a:r>
              <a:rPr lang="en-US" sz="2800" kern="1200" dirty="0" err="1">
                <a:solidFill>
                  <a:schemeClr val="bg1"/>
                </a:solidFill>
                <a:latin typeface="+mj-lt"/>
                <a:ea typeface="+mj-ea"/>
                <a:cs typeface="+mj-cs"/>
              </a:rPr>
              <a:t>Probit</a:t>
            </a:r>
            <a:r>
              <a:rPr lang="en-US" sz="2800" kern="1200" dirty="0">
                <a:solidFill>
                  <a:schemeClr val="bg1"/>
                </a:solidFill>
                <a:latin typeface="+mj-lt"/>
                <a:ea typeface="+mj-ea"/>
                <a:cs typeface="+mj-cs"/>
              </a:rPr>
              <a:t> Model: Example</a:t>
            </a:r>
          </a:p>
        </p:txBody>
      </p:sp>
      <p:grpSp>
        <p:nvGrpSpPr>
          <p:cNvPr id="18" name="Group 1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A8EF304-8722-45F0-952A-ED6420FC3912}"/>
              </a:ext>
            </a:extLst>
          </p:cNvPr>
          <p:cNvSpPr>
            <a:spLocks noGrp="1"/>
          </p:cNvSpPr>
          <p:nvPr>
            <p:ph type="body" sz="half" idx="2"/>
          </p:nvPr>
        </p:nvSpPr>
        <p:spPr>
          <a:xfrm>
            <a:off x="767290" y="3383121"/>
            <a:ext cx="3582072" cy="2793251"/>
          </a:xfrm>
        </p:spPr>
        <p:txBody>
          <a:bodyPr vert="horz" lIns="91440" tIns="45720" rIns="91440" bIns="45720" rtlCol="0" anchor="t">
            <a:normAutofit/>
          </a:bodyPr>
          <a:lstStyle/>
          <a:p>
            <a:pPr marL="457200" indent="-457200">
              <a:buFont typeface="Wingdings" panose="05000000000000000000" pitchFamily="2" charset="2"/>
              <a:buChar char="v"/>
            </a:pPr>
            <a:r>
              <a:rPr lang="en-US" sz="3000" dirty="0">
                <a:solidFill>
                  <a:schemeClr val="bg1"/>
                </a:solidFill>
              </a:rPr>
              <a:t>P(H) = P(A)</a:t>
            </a:r>
            <a:endParaRPr lang="en-US" sz="3000" i="1"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7D428EAA-455F-410D-B0DE-895DC80C43CE}"/>
              </a:ext>
            </a:extLst>
          </p:cNvPr>
          <p:cNvPicPr>
            <a:picLocks noChangeAspect="1"/>
          </p:cNvPicPr>
          <p:nvPr/>
        </p:nvPicPr>
        <p:blipFill>
          <a:blip r:embed="rId3"/>
          <a:stretch>
            <a:fillRect/>
          </a:stretch>
        </p:blipFill>
        <p:spPr>
          <a:xfrm>
            <a:off x="5116652" y="1172034"/>
            <a:ext cx="6642532" cy="3935699"/>
          </a:xfrm>
          <a:prstGeom prst="rect">
            <a:avLst/>
          </a:prstGeom>
        </p:spPr>
      </p:pic>
    </p:spTree>
    <p:extLst>
      <p:ext uri="{BB962C8B-B14F-4D97-AF65-F5344CB8AC3E}">
        <p14:creationId xmlns:p14="http://schemas.microsoft.com/office/powerpoint/2010/main" val="237763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8C1A-BDEF-440B-9F7F-0B85146C1B89}"/>
              </a:ext>
            </a:extLst>
          </p:cNvPr>
          <p:cNvSpPr>
            <a:spLocks noGrp="1"/>
          </p:cNvSpPr>
          <p:nvPr>
            <p:ph type="title"/>
          </p:nvPr>
        </p:nvSpPr>
        <p:spPr/>
        <p:txBody>
          <a:bodyPr/>
          <a:lstStyle/>
          <a:p>
            <a:r>
              <a:rPr lang="en-US" dirty="0">
                <a:solidFill>
                  <a:schemeClr val="bg1"/>
                </a:solidFill>
              </a:rPr>
              <a:t>Ordered </a:t>
            </a:r>
            <a:r>
              <a:rPr lang="en-US" dirty="0" err="1">
                <a:solidFill>
                  <a:schemeClr val="bg1"/>
                </a:solidFill>
              </a:rPr>
              <a:t>Probit</a:t>
            </a:r>
            <a:r>
              <a:rPr lang="en-US" dirty="0">
                <a:solidFill>
                  <a:schemeClr val="bg1"/>
                </a:solidFill>
              </a:rPr>
              <a:t> Model: Example</a:t>
            </a:r>
            <a:endParaRPr lang="en-US" dirty="0"/>
          </a:p>
        </p:txBody>
      </p:sp>
      <p:sp>
        <p:nvSpPr>
          <p:cNvPr id="3" name="Content Placeholder 2">
            <a:extLst>
              <a:ext uri="{FF2B5EF4-FFF2-40B4-BE49-F238E27FC236}">
                <a16:creationId xmlns:a16="http://schemas.microsoft.com/office/drawing/2014/main" id="{D6F723BC-3001-4ED2-9A06-34A2D492D56F}"/>
              </a:ext>
            </a:extLst>
          </p:cNvPr>
          <p:cNvSpPr>
            <a:spLocks noGrp="1"/>
          </p:cNvSpPr>
          <p:nvPr>
            <p:ph idx="1"/>
          </p:nvPr>
        </p:nvSpPr>
        <p:spPr/>
        <p:txBody>
          <a:bodyPr/>
          <a:lstStyle/>
          <a:p>
            <a:pPr>
              <a:buFont typeface="Wingdings" panose="05000000000000000000" pitchFamily="2" charset="2"/>
              <a:buChar char="v"/>
            </a:pPr>
            <a:r>
              <a:rPr lang="en-US" i="1" dirty="0">
                <a:solidFill>
                  <a:schemeClr val="bg1"/>
                </a:solidFill>
              </a:rPr>
              <a:t> </a:t>
            </a:r>
            <a:r>
              <a:rPr lang="en-US" i="1" dirty="0" err="1">
                <a:solidFill>
                  <a:schemeClr val="bg1"/>
                </a:solidFill>
              </a:rPr>
              <a:t>performance_in_previous_game_d</a:t>
            </a:r>
            <a:endParaRPr lang="en-US" i="1" dirty="0">
              <a:solidFill>
                <a:schemeClr val="bg1"/>
              </a:solidFill>
            </a:endParaRPr>
          </a:p>
          <a:p>
            <a:pPr>
              <a:buFont typeface="Wingdings" panose="05000000000000000000" pitchFamily="2" charset="2"/>
              <a:buChar char="v"/>
            </a:pPr>
            <a:r>
              <a:rPr lang="en-US" i="1" dirty="0">
                <a:solidFill>
                  <a:schemeClr val="bg1"/>
                </a:solidFill>
              </a:rPr>
              <a:t> </a:t>
            </a:r>
            <a:r>
              <a:rPr lang="en-US" dirty="0">
                <a:solidFill>
                  <a:schemeClr val="bg1"/>
                </a:solidFill>
              </a:rPr>
              <a:t>difference in the home team’s performance and the away team’s performance in their last games</a:t>
            </a:r>
          </a:p>
          <a:p>
            <a:pPr>
              <a:buFont typeface="Wingdings" panose="05000000000000000000" pitchFamily="2" charset="2"/>
              <a:buChar char="v"/>
            </a:pPr>
            <a:r>
              <a:rPr lang="en-US" i="1" dirty="0">
                <a:solidFill>
                  <a:schemeClr val="bg1"/>
                </a:solidFill>
              </a:rPr>
              <a:t> </a:t>
            </a:r>
            <a:r>
              <a:rPr lang="en-US" dirty="0">
                <a:solidFill>
                  <a:schemeClr val="bg1"/>
                </a:solidFill>
              </a:rPr>
              <a:t>performance: Win (3), Loss (0), and Draw (1)</a:t>
            </a:r>
            <a:endParaRPr lang="en-US" dirty="0"/>
          </a:p>
        </p:txBody>
      </p:sp>
      <p:pic>
        <p:nvPicPr>
          <p:cNvPr id="4" name="Picture 3">
            <a:extLst>
              <a:ext uri="{FF2B5EF4-FFF2-40B4-BE49-F238E27FC236}">
                <a16:creationId xmlns:a16="http://schemas.microsoft.com/office/drawing/2014/main" id="{B79A723D-8D48-4A1A-B7E0-CC992CFD8149}"/>
              </a:ext>
            </a:extLst>
          </p:cNvPr>
          <p:cNvPicPr>
            <a:picLocks noChangeAspect="1"/>
          </p:cNvPicPr>
          <p:nvPr/>
        </p:nvPicPr>
        <p:blipFill>
          <a:blip r:embed="rId3"/>
          <a:stretch>
            <a:fillRect/>
          </a:stretch>
        </p:blipFill>
        <p:spPr>
          <a:xfrm>
            <a:off x="3279404" y="4001294"/>
            <a:ext cx="5633192" cy="627942"/>
          </a:xfrm>
          <a:prstGeom prst="rect">
            <a:avLst/>
          </a:prstGeom>
        </p:spPr>
      </p:pic>
    </p:spTree>
    <p:extLst>
      <p:ext uri="{BB962C8B-B14F-4D97-AF65-F5344CB8AC3E}">
        <p14:creationId xmlns:p14="http://schemas.microsoft.com/office/powerpoint/2010/main" val="14463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Ordered </a:t>
            </a:r>
            <a:r>
              <a:rPr lang="en-US" dirty="0" err="1">
                <a:solidFill>
                  <a:schemeClr val="bg1"/>
                </a:solidFill>
              </a:rPr>
              <a:t>Probit</a:t>
            </a:r>
            <a:r>
              <a:rPr lang="en-US" dirty="0">
                <a:solidFill>
                  <a:schemeClr val="bg1"/>
                </a:solidFill>
              </a:rPr>
              <a:t> Model: Example</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838200" y="1690688"/>
            <a:ext cx="10515600" cy="2052970"/>
          </a:xfrm>
        </p:spPr>
        <p:txBody>
          <a:bodyPr>
            <a:normAutofit/>
          </a:bodyPr>
          <a:lstStyle/>
          <a:p>
            <a:pPr>
              <a:buFont typeface="Wingdings" panose="05000000000000000000" pitchFamily="2" charset="2"/>
              <a:buChar char="v"/>
            </a:pPr>
            <a:r>
              <a:rPr lang="en-US" i="1" dirty="0" err="1">
                <a:solidFill>
                  <a:schemeClr val="bg1"/>
                </a:solidFill>
              </a:rPr>
              <a:t>performance_in_previous_game_d</a:t>
            </a:r>
            <a:r>
              <a:rPr lang="en-US" i="1" dirty="0">
                <a:solidFill>
                  <a:schemeClr val="bg1"/>
                </a:solidFill>
              </a:rPr>
              <a:t> = 0</a:t>
            </a:r>
            <a:endParaRPr lang="en-US" dirty="0">
              <a:solidFill>
                <a:schemeClr val="bg1"/>
              </a:solidFill>
            </a:endParaRPr>
          </a:p>
          <a:p>
            <a:pPr>
              <a:buFont typeface="Wingdings" panose="05000000000000000000" pitchFamily="2" charset="2"/>
              <a:buChar char="v"/>
            </a:pPr>
            <a:r>
              <a:rPr lang="en-US" dirty="0">
                <a:solidFill>
                  <a:schemeClr val="bg1"/>
                </a:solidFill>
              </a:rPr>
              <a:t>Let the ordinal response of the match outcome be {1, 0,−1}</a:t>
            </a:r>
          </a:p>
        </p:txBody>
      </p:sp>
      <p:pic>
        <p:nvPicPr>
          <p:cNvPr id="5" name="Picture 4">
            <a:extLst>
              <a:ext uri="{FF2B5EF4-FFF2-40B4-BE49-F238E27FC236}">
                <a16:creationId xmlns:a16="http://schemas.microsoft.com/office/drawing/2014/main" id="{21F3843C-8100-4C6C-B330-3F370B81A1FC}"/>
              </a:ext>
            </a:extLst>
          </p:cNvPr>
          <p:cNvPicPr>
            <a:picLocks noChangeAspect="1"/>
          </p:cNvPicPr>
          <p:nvPr/>
        </p:nvPicPr>
        <p:blipFill>
          <a:blip r:embed="rId3"/>
          <a:stretch>
            <a:fillRect/>
          </a:stretch>
        </p:blipFill>
        <p:spPr>
          <a:xfrm>
            <a:off x="3048000" y="3124535"/>
            <a:ext cx="6096000" cy="2428875"/>
          </a:xfrm>
          <a:prstGeom prst="rect">
            <a:avLst/>
          </a:prstGeom>
        </p:spPr>
      </p:pic>
    </p:spTree>
    <p:extLst>
      <p:ext uri="{BB962C8B-B14F-4D97-AF65-F5344CB8AC3E}">
        <p14:creationId xmlns:p14="http://schemas.microsoft.com/office/powerpoint/2010/main" val="110357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FE1E-6912-46FD-83D6-17E0895E3921}"/>
              </a:ext>
            </a:extLst>
          </p:cNvPr>
          <p:cNvSpPr>
            <a:spLocks noGrp="1"/>
          </p:cNvSpPr>
          <p:nvPr>
            <p:ph type="title"/>
          </p:nvPr>
        </p:nvSpPr>
        <p:spPr/>
        <p:txBody>
          <a:bodyPr/>
          <a:lstStyle/>
          <a:p>
            <a:r>
              <a:rPr lang="en-US">
                <a:solidFill>
                  <a:schemeClr val="bg1"/>
                </a:solidFill>
              </a:rPr>
              <a:t>Summary of ANN</a:t>
            </a:r>
            <a:endParaRPr lang="en-US" dirty="0">
              <a:solidFill>
                <a:schemeClr val="bg1"/>
              </a:solidFill>
            </a:endParaRPr>
          </a:p>
        </p:txBody>
      </p:sp>
      <p:sp>
        <p:nvSpPr>
          <p:cNvPr id="3" name="Content Placeholder 2">
            <a:extLst>
              <a:ext uri="{FF2B5EF4-FFF2-40B4-BE49-F238E27FC236}">
                <a16:creationId xmlns:a16="http://schemas.microsoft.com/office/drawing/2014/main" id="{F5AED4A4-83D1-4A3E-867F-526B5C25932A}"/>
              </a:ext>
            </a:extLst>
          </p:cNvPr>
          <p:cNvSpPr>
            <a:spLocks noGrp="1"/>
          </p:cNvSpPr>
          <p:nvPr>
            <p:ph idx="1"/>
          </p:nvPr>
        </p:nvSpPr>
        <p:spPr/>
        <p:txBody>
          <a:bodyPr/>
          <a:lstStyle/>
          <a:p>
            <a:pPr>
              <a:buFont typeface="Wingdings" panose="05000000000000000000" pitchFamily="2" charset="2"/>
              <a:buChar char="v"/>
            </a:pPr>
            <a:r>
              <a:rPr lang="en-US" dirty="0">
                <a:solidFill>
                  <a:schemeClr val="bg1"/>
                </a:solidFill>
              </a:rPr>
              <a:t> </a:t>
            </a:r>
            <a:r>
              <a:rPr lang="en-US" dirty="0" err="1">
                <a:solidFill>
                  <a:schemeClr val="bg1"/>
                </a:solidFill>
              </a:rPr>
              <a:t>nnet</a:t>
            </a:r>
            <a:r>
              <a:rPr lang="en-US" dirty="0">
                <a:solidFill>
                  <a:schemeClr val="bg1"/>
                </a:solidFill>
              </a:rPr>
              <a:t> function from </a:t>
            </a:r>
            <a:r>
              <a:rPr lang="en-US" dirty="0" err="1">
                <a:solidFill>
                  <a:schemeClr val="bg1"/>
                </a:solidFill>
              </a:rPr>
              <a:t>nnet</a:t>
            </a:r>
            <a:r>
              <a:rPr lang="en-US" dirty="0">
                <a:solidFill>
                  <a:schemeClr val="bg1"/>
                </a:solidFill>
              </a:rPr>
              <a:t> package in R Studio</a:t>
            </a:r>
          </a:p>
          <a:p>
            <a:pPr>
              <a:buFont typeface="Wingdings" panose="05000000000000000000" pitchFamily="2" charset="2"/>
              <a:buChar char="v"/>
            </a:pPr>
            <a:r>
              <a:rPr lang="en-US" dirty="0">
                <a:solidFill>
                  <a:schemeClr val="bg1"/>
                </a:solidFill>
              </a:rPr>
              <a:t> Multi-Layer Perceptron (MLP) learning algorithm</a:t>
            </a:r>
          </a:p>
          <a:p>
            <a:pPr>
              <a:buFont typeface="Wingdings" panose="05000000000000000000" pitchFamily="2" charset="2"/>
              <a:buChar char="v"/>
            </a:pPr>
            <a:r>
              <a:rPr lang="en-US" dirty="0">
                <a:solidFill>
                  <a:schemeClr val="bg1"/>
                </a:solidFill>
              </a:rPr>
              <a:t> </a:t>
            </a:r>
            <a:r>
              <a:rPr lang="en-US" dirty="0" err="1">
                <a:solidFill>
                  <a:schemeClr val="bg1"/>
                </a:solidFill>
              </a:rPr>
              <a:t>Softmax</a:t>
            </a:r>
            <a:r>
              <a:rPr lang="en-US" dirty="0">
                <a:solidFill>
                  <a:schemeClr val="bg1"/>
                </a:solidFill>
              </a:rPr>
              <a:t> activation function</a:t>
            </a:r>
          </a:p>
        </p:txBody>
      </p:sp>
      <p:pic>
        <p:nvPicPr>
          <p:cNvPr id="5" name="Picture 4">
            <a:extLst>
              <a:ext uri="{FF2B5EF4-FFF2-40B4-BE49-F238E27FC236}">
                <a16:creationId xmlns:a16="http://schemas.microsoft.com/office/drawing/2014/main" id="{2267F6C9-F28B-47F9-BFB5-6D9ABB02CCEC}"/>
              </a:ext>
            </a:extLst>
          </p:cNvPr>
          <p:cNvPicPr>
            <a:picLocks noChangeAspect="1"/>
          </p:cNvPicPr>
          <p:nvPr/>
        </p:nvPicPr>
        <p:blipFill>
          <a:blip r:embed="rId3"/>
          <a:stretch>
            <a:fillRect/>
          </a:stretch>
        </p:blipFill>
        <p:spPr>
          <a:xfrm>
            <a:off x="2719546" y="3429000"/>
            <a:ext cx="6752907" cy="3102918"/>
          </a:xfrm>
          <a:prstGeom prst="rect">
            <a:avLst/>
          </a:prstGeom>
        </p:spPr>
      </p:pic>
    </p:spTree>
    <p:extLst>
      <p:ext uri="{BB962C8B-B14F-4D97-AF65-F5344CB8AC3E}">
        <p14:creationId xmlns:p14="http://schemas.microsoft.com/office/powerpoint/2010/main" val="379041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6DE2C-FDA6-480C-97A6-64552FD90B8B}"/>
              </a:ext>
            </a:extLst>
          </p:cNvPr>
          <p:cNvSpPr>
            <a:spLocks noGrp="1"/>
          </p:cNvSpPr>
          <p:nvPr>
            <p:ph type="title"/>
          </p:nvPr>
        </p:nvSpPr>
        <p:spPr>
          <a:xfrm>
            <a:off x="767290" y="1780661"/>
            <a:ext cx="3582073" cy="1463472"/>
          </a:xfrm>
        </p:spPr>
        <p:txBody>
          <a:bodyPr anchor="t">
            <a:normAutofit/>
          </a:bodyPr>
          <a:lstStyle/>
          <a:p>
            <a:r>
              <a:rPr lang="en-US" dirty="0">
                <a:solidFill>
                  <a:schemeClr val="bg1"/>
                </a:solidFill>
              </a:rPr>
              <a:t>Baseline Models: Simple Baseline Model</a:t>
            </a:r>
          </a:p>
        </p:txBody>
      </p:sp>
      <p:grpSp>
        <p:nvGrpSpPr>
          <p:cNvPr id="25" name="Group 2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E5636E1D-758B-46F9-880D-FA0ACBED99C7}"/>
              </a:ext>
            </a:extLst>
          </p:cNvPr>
          <p:cNvSpPr>
            <a:spLocks noGrp="1"/>
          </p:cNvSpPr>
          <p:nvPr>
            <p:ph idx="1"/>
          </p:nvPr>
        </p:nvSpPr>
        <p:spPr>
          <a:xfrm>
            <a:off x="767290" y="3383121"/>
            <a:ext cx="3582072" cy="2793251"/>
          </a:xfrm>
        </p:spPr>
        <p:txBody>
          <a:bodyPr anchor="t">
            <a:normAutofit/>
          </a:bodyPr>
          <a:lstStyle/>
          <a:p>
            <a:pPr>
              <a:buFont typeface="Wingdings" panose="05000000000000000000" pitchFamily="2" charset="2"/>
              <a:buChar char="v"/>
            </a:pPr>
            <a:r>
              <a:rPr lang="en-US" dirty="0">
                <a:solidFill>
                  <a:schemeClr val="bg1"/>
                </a:solidFill>
              </a:rPr>
              <a:t> Home Teams Always Win</a:t>
            </a:r>
          </a:p>
          <a:p>
            <a:pPr lvl="1">
              <a:buFont typeface="Wingdings" panose="05000000000000000000" pitchFamily="2" charset="2"/>
              <a:buChar char="v"/>
            </a:pPr>
            <a:r>
              <a:rPr lang="en-US" sz="3000" dirty="0">
                <a:solidFill>
                  <a:schemeClr val="bg1"/>
                </a:solidFill>
              </a:rPr>
              <a:t> Predictive Accuracy (PA): 46.3%</a:t>
            </a:r>
          </a:p>
          <a:p>
            <a:pPr marL="0" indent="0">
              <a:buNone/>
            </a:pPr>
            <a:endParaRPr lang="en-US" dirty="0">
              <a:solidFill>
                <a:schemeClr val="bg1"/>
              </a:solidFill>
            </a:endParaRPr>
          </a:p>
        </p:txBody>
      </p:sp>
      <p:pic>
        <p:nvPicPr>
          <p:cNvPr id="5" name="Picture 4" descr="Chart, bar chart&#10;&#10;Description automatically generated">
            <a:extLst>
              <a:ext uri="{FF2B5EF4-FFF2-40B4-BE49-F238E27FC236}">
                <a16:creationId xmlns:a16="http://schemas.microsoft.com/office/drawing/2014/main" id="{3BF944AB-0879-4523-842A-C17D677E4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548" y="0"/>
            <a:ext cx="7497452" cy="6858000"/>
          </a:xfrm>
          <a:prstGeom prst="rect">
            <a:avLst/>
          </a:prstGeom>
        </p:spPr>
      </p:pic>
    </p:spTree>
    <p:extLst>
      <p:ext uri="{BB962C8B-B14F-4D97-AF65-F5344CB8AC3E}">
        <p14:creationId xmlns:p14="http://schemas.microsoft.com/office/powerpoint/2010/main" val="169497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6DE2C-FDA6-480C-97A6-64552FD90B8B}"/>
              </a:ext>
            </a:extLst>
          </p:cNvPr>
          <p:cNvSpPr>
            <a:spLocks noGrp="1"/>
          </p:cNvSpPr>
          <p:nvPr>
            <p:ph type="title"/>
          </p:nvPr>
        </p:nvSpPr>
        <p:spPr>
          <a:xfrm>
            <a:off x="767290" y="1780661"/>
            <a:ext cx="3582073" cy="1463472"/>
          </a:xfrm>
        </p:spPr>
        <p:txBody>
          <a:bodyPr anchor="t">
            <a:normAutofit/>
          </a:bodyPr>
          <a:lstStyle/>
          <a:p>
            <a:r>
              <a:rPr lang="en-US" dirty="0">
                <a:solidFill>
                  <a:schemeClr val="bg1"/>
                </a:solidFill>
              </a:rPr>
              <a:t>Baseline Models: Bookmaker Baseline Model</a:t>
            </a:r>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E5636E1D-758B-46F9-880D-FA0ACBED99C7}"/>
              </a:ext>
            </a:extLst>
          </p:cNvPr>
          <p:cNvSpPr>
            <a:spLocks noGrp="1"/>
          </p:cNvSpPr>
          <p:nvPr>
            <p:ph idx="1"/>
          </p:nvPr>
        </p:nvSpPr>
        <p:spPr>
          <a:xfrm>
            <a:off x="767290" y="3383121"/>
            <a:ext cx="3582072" cy="2793251"/>
          </a:xfrm>
        </p:spPr>
        <p:txBody>
          <a:bodyPr anchor="t">
            <a:noAutofit/>
          </a:bodyPr>
          <a:lstStyle/>
          <a:p>
            <a:pPr>
              <a:buFont typeface="Wingdings" panose="05000000000000000000" pitchFamily="2" charset="2"/>
              <a:buChar char="v"/>
            </a:pPr>
            <a:r>
              <a:rPr lang="en-US" dirty="0">
                <a:solidFill>
                  <a:schemeClr val="bg1"/>
                </a:solidFill>
              </a:rPr>
              <a:t> Based on bookmaker’s odds converted to probabilities</a:t>
            </a:r>
          </a:p>
          <a:p>
            <a:pPr lvl="1">
              <a:buFont typeface="Wingdings" panose="05000000000000000000" pitchFamily="2" charset="2"/>
              <a:buChar char="v"/>
            </a:pPr>
            <a:r>
              <a:rPr lang="en-US" sz="3000" dirty="0">
                <a:solidFill>
                  <a:schemeClr val="bg1"/>
                </a:solidFill>
              </a:rPr>
              <a:t> Predictive Accuracy (PA): 53.5%</a:t>
            </a:r>
          </a:p>
          <a:p>
            <a:pPr marL="0" indent="0">
              <a:buNone/>
            </a:pPr>
            <a:endParaRPr lang="en-US" dirty="0">
              <a:solidFill>
                <a:schemeClr val="bg1"/>
              </a:solidFill>
            </a:endParaRPr>
          </a:p>
        </p:txBody>
      </p:sp>
      <p:pic>
        <p:nvPicPr>
          <p:cNvPr id="5" name="Picture 4" descr="Diagram&#10;&#10;Description automatically generated">
            <a:extLst>
              <a:ext uri="{FF2B5EF4-FFF2-40B4-BE49-F238E27FC236}">
                <a16:creationId xmlns:a16="http://schemas.microsoft.com/office/drawing/2014/main" id="{C7A1A900-FF5C-4F56-8E19-4D093B97B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363" y="933454"/>
            <a:ext cx="5827109" cy="4472307"/>
          </a:xfrm>
          <a:prstGeom prst="rect">
            <a:avLst/>
          </a:prstGeom>
        </p:spPr>
      </p:pic>
    </p:spTree>
    <p:extLst>
      <p:ext uri="{BB962C8B-B14F-4D97-AF65-F5344CB8AC3E}">
        <p14:creationId xmlns:p14="http://schemas.microsoft.com/office/powerpoint/2010/main" val="114175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F96BB-8B94-4C1B-A119-24750EC2C196}"/>
              </a:ext>
            </a:extLst>
          </p:cNvPr>
          <p:cNvSpPr>
            <a:spLocks noGrp="1"/>
          </p:cNvSpPr>
          <p:nvPr>
            <p:ph type="ctrTitle"/>
          </p:nvPr>
        </p:nvSpPr>
        <p:spPr>
          <a:xfrm>
            <a:off x="767290" y="2327403"/>
            <a:ext cx="3554226" cy="2663688"/>
          </a:xfrm>
        </p:spPr>
        <p:txBody>
          <a:bodyPr anchor="b">
            <a:noAutofit/>
          </a:bodyPr>
          <a:lstStyle/>
          <a:p>
            <a:pPr algn="l"/>
            <a:r>
              <a:rPr lang="en-US" sz="2900" dirty="0">
                <a:solidFill>
                  <a:schemeClr val="bg1"/>
                </a:solidFill>
              </a:rPr>
              <a:t>Playing the Odds: </a:t>
            </a:r>
            <a:r>
              <a:rPr lang="en-US" sz="2900" i="1" dirty="0">
                <a:solidFill>
                  <a:schemeClr val="bg1"/>
                </a:solidFill>
              </a:rPr>
              <a:t>Accurately Predicting Soccer Games In English Premier League Using Ordered </a:t>
            </a:r>
            <a:r>
              <a:rPr lang="en-US" sz="2900" i="1" dirty="0" err="1">
                <a:solidFill>
                  <a:schemeClr val="bg1"/>
                </a:solidFill>
              </a:rPr>
              <a:t>Probit</a:t>
            </a:r>
            <a:r>
              <a:rPr lang="en-US" sz="2900" i="1" dirty="0">
                <a:solidFill>
                  <a:schemeClr val="bg1"/>
                </a:solidFill>
              </a:rPr>
              <a:t> Models and Artificial Neural Networks</a:t>
            </a:r>
          </a:p>
        </p:txBody>
      </p:sp>
      <p:sp>
        <p:nvSpPr>
          <p:cNvPr id="3" name="Subtitle 2">
            <a:extLst>
              <a:ext uri="{FF2B5EF4-FFF2-40B4-BE49-F238E27FC236}">
                <a16:creationId xmlns:a16="http://schemas.microsoft.com/office/drawing/2014/main" id="{B5827B81-EE55-4912-AD0B-E53E17666FFD}"/>
              </a:ext>
            </a:extLst>
          </p:cNvPr>
          <p:cNvSpPr>
            <a:spLocks noGrp="1"/>
          </p:cNvSpPr>
          <p:nvPr>
            <p:ph type="subTitle" idx="1"/>
          </p:nvPr>
        </p:nvSpPr>
        <p:spPr>
          <a:xfrm>
            <a:off x="767290" y="5296392"/>
            <a:ext cx="3300457" cy="1256307"/>
          </a:xfrm>
        </p:spPr>
        <p:txBody>
          <a:bodyPr anchor="t">
            <a:normAutofit/>
          </a:bodyPr>
          <a:lstStyle/>
          <a:p>
            <a:pPr algn="l"/>
            <a:r>
              <a:rPr lang="en-US" sz="2200" dirty="0">
                <a:solidFill>
                  <a:schemeClr val="bg1"/>
                </a:solidFill>
              </a:rPr>
              <a:t>Presenter: Shivam K C</a:t>
            </a:r>
            <a:br>
              <a:rPr lang="en-US" sz="2200" dirty="0">
                <a:solidFill>
                  <a:schemeClr val="bg1"/>
                </a:solidFill>
              </a:rPr>
            </a:br>
            <a:r>
              <a:rPr lang="en-US" sz="2200" dirty="0">
                <a:solidFill>
                  <a:schemeClr val="bg1"/>
                </a:solidFill>
              </a:rPr>
              <a:t>Advised By: Dr. Colby Long</a:t>
            </a:r>
          </a:p>
        </p:txBody>
      </p:sp>
      <p:grpSp>
        <p:nvGrpSpPr>
          <p:cNvPr id="28" name="Group 27">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9"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A group of football players playing football&#10;&#10;Description automatically generated with low confidence">
            <a:extLst>
              <a:ext uri="{FF2B5EF4-FFF2-40B4-BE49-F238E27FC236}">
                <a16:creationId xmlns:a16="http://schemas.microsoft.com/office/drawing/2014/main" id="{C37DA113-E973-4781-87CF-D42AA0A1AEE9}"/>
              </a:ext>
            </a:extLst>
          </p:cNvPr>
          <p:cNvPicPr>
            <a:picLocks noChangeAspect="1"/>
          </p:cNvPicPr>
          <p:nvPr/>
        </p:nvPicPr>
        <p:blipFill>
          <a:blip r:embed="rId3"/>
          <a:stretch>
            <a:fillRect/>
          </a:stretch>
        </p:blipFill>
        <p:spPr>
          <a:xfrm>
            <a:off x="5208104" y="1064918"/>
            <a:ext cx="6472362" cy="4142311"/>
          </a:xfrm>
          <a:prstGeom prst="rect">
            <a:avLst/>
          </a:prstGeom>
        </p:spPr>
      </p:pic>
    </p:spTree>
    <p:extLst>
      <p:ext uri="{BB962C8B-B14F-4D97-AF65-F5344CB8AC3E}">
        <p14:creationId xmlns:p14="http://schemas.microsoft.com/office/powerpoint/2010/main" val="331948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dirty="0">
                <a:solidFill>
                  <a:schemeClr val="bg1"/>
                </a:solidFill>
              </a:rPr>
              <a:t>Results</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652750" y="4545874"/>
            <a:ext cx="4806184" cy="1672046"/>
          </a:xfrm>
          <a:noFill/>
        </p:spPr>
        <p:txBody>
          <a:bodyPr vert="horz" lIns="91440" tIns="45720" rIns="91440" bIns="45720" rtlCol="0">
            <a:normAutofit/>
          </a:bodyPr>
          <a:lstStyle/>
          <a:p>
            <a:pPr>
              <a:buFont typeface="Wingdings" panose="05000000000000000000" pitchFamily="2" charset="2"/>
              <a:buChar char="v"/>
            </a:pPr>
            <a:r>
              <a:rPr lang="en-US" dirty="0">
                <a:solidFill>
                  <a:schemeClr val="bg1"/>
                </a:solidFill>
              </a:rPr>
              <a:t> Initially, how do our models perform?</a:t>
            </a:r>
          </a:p>
        </p:txBody>
      </p:sp>
      <p:pic>
        <p:nvPicPr>
          <p:cNvPr id="5" name="Picture 4" descr="Many question marks on black background">
            <a:extLst>
              <a:ext uri="{FF2B5EF4-FFF2-40B4-BE49-F238E27FC236}">
                <a16:creationId xmlns:a16="http://schemas.microsoft.com/office/drawing/2014/main" id="{E61BB96C-B31B-40FC-9303-9E2D0C2734EE}"/>
              </a:ext>
            </a:extLst>
          </p:cNvPr>
          <p:cNvPicPr>
            <a:picLocks noChangeAspect="1"/>
          </p:cNvPicPr>
          <p:nvPr/>
        </p:nvPicPr>
        <p:blipFill rotWithShape="1">
          <a:blip r:embed="rId2"/>
          <a:srcRect l="45691" r="2" b="2"/>
          <a:stretch/>
        </p:blipFill>
        <p:spPr>
          <a:xfrm>
            <a:off x="6095999" y="10"/>
            <a:ext cx="6105655" cy="6857990"/>
          </a:xfrm>
          <a:prstGeom prst="rect">
            <a:avLst/>
          </a:prstGeom>
        </p:spPr>
      </p:pic>
    </p:spTree>
    <p:extLst>
      <p:ext uri="{BB962C8B-B14F-4D97-AF65-F5344CB8AC3E}">
        <p14:creationId xmlns:p14="http://schemas.microsoft.com/office/powerpoint/2010/main" val="39833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0FEC9-B6C1-48D9-BF7F-C0F907F06556}"/>
              </a:ext>
            </a:extLst>
          </p:cNvPr>
          <p:cNvSpPr>
            <a:spLocks noGrp="1"/>
          </p:cNvSpPr>
          <p:nvPr>
            <p:ph type="title"/>
          </p:nvPr>
        </p:nvSpPr>
        <p:spPr/>
        <p:txBody>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7641E2E8-179F-450E-B5B4-CBF0E4E2D9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3" y="-1"/>
            <a:ext cx="12199823" cy="6858001"/>
          </a:xfrm>
        </p:spPr>
      </p:pic>
    </p:spTree>
    <p:extLst>
      <p:ext uri="{BB962C8B-B14F-4D97-AF65-F5344CB8AC3E}">
        <p14:creationId xmlns:p14="http://schemas.microsoft.com/office/powerpoint/2010/main" val="330207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E55C4A-6DE7-42B9-A415-7C5EEF07CDBC}"/>
              </a:ext>
            </a:extLst>
          </p:cNvPr>
          <p:cNvSpPr>
            <a:spLocks noGrp="1"/>
          </p:cNvSpPr>
          <p:nvPr>
            <p:ph type="title"/>
          </p:nvPr>
        </p:nvSpPr>
        <p:spPr>
          <a:xfrm>
            <a:off x="804672" y="640263"/>
            <a:ext cx="5157216" cy="1344975"/>
          </a:xfrm>
        </p:spPr>
        <p:txBody>
          <a:bodyPr>
            <a:normAutofit/>
          </a:bodyPr>
          <a:lstStyle/>
          <a:p>
            <a:r>
              <a:rPr lang="en-US" dirty="0">
                <a:solidFill>
                  <a:srgbClr val="FF0000"/>
                </a:solidFill>
              </a:rPr>
              <a:t>But, Multicollinearity!</a:t>
            </a:r>
          </a:p>
        </p:txBody>
      </p:sp>
      <p:sp>
        <p:nvSpPr>
          <p:cNvPr id="3" name="Content Placeholder 2">
            <a:extLst>
              <a:ext uri="{FF2B5EF4-FFF2-40B4-BE49-F238E27FC236}">
                <a16:creationId xmlns:a16="http://schemas.microsoft.com/office/drawing/2014/main" id="{749667DF-11FF-417D-AB41-6F273446E3F3}"/>
              </a:ext>
            </a:extLst>
          </p:cNvPr>
          <p:cNvSpPr>
            <a:spLocks noGrp="1"/>
          </p:cNvSpPr>
          <p:nvPr>
            <p:ph idx="1"/>
          </p:nvPr>
        </p:nvSpPr>
        <p:spPr>
          <a:xfrm>
            <a:off x="804672" y="2121763"/>
            <a:ext cx="5157216" cy="3773010"/>
          </a:xfrm>
        </p:spPr>
        <p:txBody>
          <a:bodyPr>
            <a:noAutofit/>
          </a:bodyPr>
          <a:lstStyle/>
          <a:p>
            <a:pPr>
              <a:buFont typeface="Wingdings" panose="05000000000000000000" pitchFamily="2" charset="2"/>
              <a:buChar char="v"/>
            </a:pPr>
            <a:r>
              <a:rPr lang="en-US" dirty="0"/>
              <a:t> Significant correlation between the predictor variables</a:t>
            </a:r>
          </a:p>
          <a:p>
            <a:pPr>
              <a:buFont typeface="Wingdings" panose="05000000000000000000" pitchFamily="2" charset="2"/>
              <a:buChar char="v"/>
            </a:pPr>
            <a:r>
              <a:rPr lang="en-US" dirty="0"/>
              <a:t> Statistical significance of a predictor in a model is undermined </a:t>
            </a:r>
          </a:p>
          <a:p>
            <a:pPr>
              <a:buFont typeface="Wingdings" panose="05000000000000000000" pitchFamily="2" charset="2"/>
              <a:buChar char="v"/>
            </a:pPr>
            <a:r>
              <a:rPr lang="en-US" dirty="0"/>
              <a:t> Example: performance_in_previous_4_games_d ~ goals_for_in_previous_4_games_d</a:t>
            </a:r>
          </a:p>
        </p:txBody>
      </p:sp>
      <p:pic>
        <p:nvPicPr>
          <p:cNvPr id="7" name="Picture 6">
            <a:extLst>
              <a:ext uri="{FF2B5EF4-FFF2-40B4-BE49-F238E27FC236}">
                <a16:creationId xmlns:a16="http://schemas.microsoft.com/office/drawing/2014/main" id="{17A6F98F-EE43-4C60-99DA-24ADA99D2F0E}"/>
              </a:ext>
            </a:extLst>
          </p:cNvPr>
          <p:cNvPicPr>
            <a:picLocks noChangeAspect="1"/>
          </p:cNvPicPr>
          <p:nvPr/>
        </p:nvPicPr>
        <p:blipFill>
          <a:blip r:embed="rId3"/>
          <a:stretch>
            <a:fillRect/>
          </a:stretch>
        </p:blipFill>
        <p:spPr>
          <a:xfrm>
            <a:off x="6994642" y="465778"/>
            <a:ext cx="4686962" cy="5733287"/>
          </a:xfrm>
          <a:prstGeom prst="rect">
            <a:avLst/>
          </a:prstGeom>
        </p:spPr>
      </p:pic>
    </p:spTree>
    <p:extLst>
      <p:ext uri="{BB962C8B-B14F-4D97-AF65-F5344CB8AC3E}">
        <p14:creationId xmlns:p14="http://schemas.microsoft.com/office/powerpoint/2010/main" val="32435104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5B31C1-6318-4CE7-BAE1-F9221837473F}"/>
              </a:ext>
            </a:extLst>
          </p:cNvPr>
          <p:cNvSpPr>
            <a:spLocks noGrp="1"/>
          </p:cNvSpPr>
          <p:nvPr>
            <p:ph type="title"/>
          </p:nvPr>
        </p:nvSpPr>
        <p:spPr>
          <a:xfrm>
            <a:off x="804672" y="640263"/>
            <a:ext cx="5157216" cy="1344975"/>
          </a:xfrm>
        </p:spPr>
        <p:txBody>
          <a:bodyPr>
            <a:normAutofit/>
          </a:bodyPr>
          <a:lstStyle/>
          <a:p>
            <a:r>
              <a:rPr lang="en-US" dirty="0">
                <a:solidFill>
                  <a:srgbClr val="92D050"/>
                </a:solidFill>
              </a:rPr>
              <a:t>Overcoming Multicollinearity!</a:t>
            </a:r>
          </a:p>
        </p:txBody>
      </p:sp>
      <p:sp>
        <p:nvSpPr>
          <p:cNvPr id="3" name="Content Placeholder 2">
            <a:extLst>
              <a:ext uri="{FF2B5EF4-FFF2-40B4-BE49-F238E27FC236}">
                <a16:creationId xmlns:a16="http://schemas.microsoft.com/office/drawing/2014/main" id="{7260E864-7385-4140-A533-7B3FDABF9E60}"/>
              </a:ext>
            </a:extLst>
          </p:cNvPr>
          <p:cNvSpPr>
            <a:spLocks noGrp="1"/>
          </p:cNvSpPr>
          <p:nvPr>
            <p:ph idx="1"/>
          </p:nvPr>
        </p:nvSpPr>
        <p:spPr>
          <a:xfrm>
            <a:off x="804672" y="2121763"/>
            <a:ext cx="5157216" cy="3773010"/>
          </a:xfrm>
        </p:spPr>
        <p:txBody>
          <a:bodyPr>
            <a:normAutofit/>
          </a:bodyPr>
          <a:lstStyle/>
          <a:p>
            <a:pPr>
              <a:buFont typeface="Wingdings" panose="05000000000000000000" pitchFamily="2" charset="2"/>
              <a:buChar char="v"/>
            </a:pPr>
            <a:r>
              <a:rPr lang="en-US" dirty="0"/>
              <a:t> Experimented with using only 4 predictors</a:t>
            </a:r>
          </a:p>
          <a:p>
            <a:pPr>
              <a:buFont typeface="Wingdings" panose="05000000000000000000" pitchFamily="2" charset="2"/>
              <a:buChar char="v"/>
            </a:pPr>
            <a:r>
              <a:rPr lang="en-US" dirty="0"/>
              <a:t>Multicollinearity has been reduced. Results?</a:t>
            </a:r>
          </a:p>
        </p:txBody>
      </p:sp>
      <p:pic>
        <p:nvPicPr>
          <p:cNvPr id="5" name="Picture 4" descr="Table&#10;&#10;Description automatically generated">
            <a:extLst>
              <a:ext uri="{FF2B5EF4-FFF2-40B4-BE49-F238E27FC236}">
                <a16:creationId xmlns:a16="http://schemas.microsoft.com/office/drawing/2014/main" id="{A004EA7F-A9D3-4F11-8DA5-396B5B89EFCC}"/>
              </a:ext>
            </a:extLst>
          </p:cNvPr>
          <p:cNvPicPr>
            <a:picLocks noChangeAspect="1"/>
          </p:cNvPicPr>
          <p:nvPr/>
        </p:nvPicPr>
        <p:blipFill>
          <a:blip r:embed="rId3"/>
          <a:stretch>
            <a:fillRect/>
          </a:stretch>
        </p:blipFill>
        <p:spPr>
          <a:xfrm>
            <a:off x="6969642" y="2403883"/>
            <a:ext cx="4736963" cy="1894785"/>
          </a:xfrm>
          <a:prstGeom prst="rect">
            <a:avLst/>
          </a:prstGeom>
        </p:spPr>
      </p:pic>
    </p:spTree>
    <p:extLst>
      <p:ext uri="{BB962C8B-B14F-4D97-AF65-F5344CB8AC3E}">
        <p14:creationId xmlns:p14="http://schemas.microsoft.com/office/powerpoint/2010/main" val="12648551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7E6B-D96D-4B8E-9C27-3D8AF633776E}"/>
              </a:ext>
            </a:extLst>
          </p:cNvPr>
          <p:cNvSpPr>
            <a:spLocks noGrp="1"/>
          </p:cNvSpPr>
          <p:nvPr>
            <p:ph type="title"/>
          </p:nvPr>
        </p:nvSpPr>
        <p:spPr/>
        <p:txBody>
          <a:bodyPr/>
          <a:lstStyle/>
          <a:p>
            <a:endParaRPr lang="en-US"/>
          </a:p>
        </p:txBody>
      </p:sp>
      <p:pic>
        <p:nvPicPr>
          <p:cNvPr id="5" name="Content Placeholder 4" descr="Chart, bar chart&#10;&#10;Description automatically generated">
            <a:extLst>
              <a:ext uri="{FF2B5EF4-FFF2-40B4-BE49-F238E27FC236}">
                <a16:creationId xmlns:a16="http://schemas.microsoft.com/office/drawing/2014/main" id="{C1FEF502-7C08-4557-ACEF-9AEAD61A4B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8036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a:solidFill>
                  <a:schemeClr val="bg1"/>
                </a:solidFill>
              </a:rPr>
              <a:t>Limitations</a:t>
            </a:r>
            <a:endParaRPr lang="en-US" dirty="0">
              <a:solidFill>
                <a:schemeClr val="bg1"/>
              </a:solidFill>
            </a:endParaRP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p:txBody>
          <a:bodyPr/>
          <a:lstStyle/>
          <a:p>
            <a:pPr marL="0" indent="0">
              <a:buNone/>
            </a:pPr>
            <a:r>
              <a:rPr lang="en-US">
                <a:solidFill>
                  <a:schemeClr val="bg1"/>
                </a:solidFill>
              </a:rPr>
              <a:t>1. Our models are heavily reliant on betting odds</a:t>
            </a:r>
          </a:p>
          <a:p>
            <a:pPr>
              <a:buFont typeface="Wingdings" panose="05000000000000000000" pitchFamily="2" charset="2"/>
              <a:buChar char="v"/>
            </a:pPr>
            <a:r>
              <a:rPr lang="en-US">
                <a:solidFill>
                  <a:schemeClr val="bg1"/>
                </a:solidFill>
              </a:rPr>
              <a:t> What happens to our models’ average PA when B365H_1 is removed as a predictor?</a:t>
            </a:r>
            <a:endParaRPr lang="en-US" dirty="0">
              <a:solidFill>
                <a:schemeClr val="bg1"/>
              </a:solidFill>
            </a:endParaRPr>
          </a:p>
        </p:txBody>
      </p:sp>
      <p:pic>
        <p:nvPicPr>
          <p:cNvPr id="4" name="Picture 3">
            <a:extLst>
              <a:ext uri="{FF2B5EF4-FFF2-40B4-BE49-F238E27FC236}">
                <a16:creationId xmlns:a16="http://schemas.microsoft.com/office/drawing/2014/main" id="{DF9BEA59-4AA1-42D6-B42E-391CE1E0C0A8}"/>
              </a:ext>
            </a:extLst>
          </p:cNvPr>
          <p:cNvPicPr>
            <a:picLocks noChangeAspect="1"/>
          </p:cNvPicPr>
          <p:nvPr/>
        </p:nvPicPr>
        <p:blipFill>
          <a:blip r:embed="rId2"/>
          <a:stretch>
            <a:fillRect/>
          </a:stretch>
        </p:blipFill>
        <p:spPr>
          <a:xfrm>
            <a:off x="9067800" y="3635375"/>
            <a:ext cx="2286000" cy="2857500"/>
          </a:xfrm>
          <a:prstGeom prst="rect">
            <a:avLst/>
          </a:prstGeom>
        </p:spPr>
      </p:pic>
    </p:spTree>
    <p:extLst>
      <p:ext uri="{BB962C8B-B14F-4D97-AF65-F5344CB8AC3E}">
        <p14:creationId xmlns:p14="http://schemas.microsoft.com/office/powerpoint/2010/main" val="400849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5216A-731E-41C1-98D5-441D992251D1}"/>
              </a:ext>
            </a:extLst>
          </p:cNvPr>
          <p:cNvSpPr>
            <a:spLocks noGrp="1"/>
          </p:cNvSpPr>
          <p:nvPr>
            <p:ph type="title"/>
          </p:nvPr>
        </p:nvSpPr>
        <p:spPr/>
        <p:txBody>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DA9A9CA4-8854-4C4A-A8EC-C5FC77D0D2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7850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Limitations</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p:txBody>
          <a:bodyPr/>
          <a:lstStyle/>
          <a:p>
            <a:pPr marL="0" indent="0">
              <a:buNone/>
            </a:pPr>
            <a:r>
              <a:rPr lang="en-US" dirty="0">
                <a:solidFill>
                  <a:schemeClr val="bg1"/>
                </a:solidFill>
              </a:rPr>
              <a:t>2. Unable to generalize for other soccer competitions</a:t>
            </a:r>
          </a:p>
          <a:p>
            <a:pPr>
              <a:buFont typeface="Wingdings" panose="05000000000000000000" pitchFamily="2" charset="2"/>
              <a:buChar char="v"/>
            </a:pPr>
            <a:r>
              <a:rPr lang="en-US" dirty="0">
                <a:solidFill>
                  <a:schemeClr val="bg1"/>
                </a:solidFill>
              </a:rPr>
              <a:t> Interesting to see what kind of results can be obtained doing similar research for other soccer leagues.</a:t>
            </a:r>
          </a:p>
        </p:txBody>
      </p:sp>
      <p:pic>
        <p:nvPicPr>
          <p:cNvPr id="4" name="Picture 3">
            <a:extLst>
              <a:ext uri="{FF2B5EF4-FFF2-40B4-BE49-F238E27FC236}">
                <a16:creationId xmlns:a16="http://schemas.microsoft.com/office/drawing/2014/main" id="{EE395074-A0E5-4C12-9528-6135FC2006C5}"/>
              </a:ext>
            </a:extLst>
          </p:cNvPr>
          <p:cNvPicPr>
            <a:picLocks noChangeAspect="1"/>
          </p:cNvPicPr>
          <p:nvPr/>
        </p:nvPicPr>
        <p:blipFill>
          <a:blip r:embed="rId3"/>
          <a:stretch>
            <a:fillRect/>
          </a:stretch>
        </p:blipFill>
        <p:spPr>
          <a:xfrm>
            <a:off x="9067800" y="3635375"/>
            <a:ext cx="2286000" cy="2857500"/>
          </a:xfrm>
          <a:prstGeom prst="rect">
            <a:avLst/>
          </a:prstGeom>
        </p:spPr>
      </p:pic>
    </p:spTree>
    <p:extLst>
      <p:ext uri="{BB962C8B-B14F-4D97-AF65-F5344CB8AC3E}">
        <p14:creationId xmlns:p14="http://schemas.microsoft.com/office/powerpoint/2010/main" val="9317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6ABC-51CB-432B-8470-C3C1F604F0CF}"/>
              </a:ext>
            </a:extLst>
          </p:cNvPr>
          <p:cNvSpPr>
            <a:spLocks noGrp="1"/>
          </p:cNvSpPr>
          <p:nvPr>
            <p:ph type="title"/>
          </p:nvPr>
        </p:nvSpPr>
        <p:spPr/>
        <p:txBody>
          <a:bodyPr>
            <a:normAutofit/>
          </a:bodyPr>
          <a:lstStyle/>
          <a:p>
            <a:r>
              <a:rPr lang="en-US" dirty="0">
                <a:solidFill>
                  <a:schemeClr val="bg1"/>
                </a:solidFill>
              </a:rPr>
              <a:t>Strengths</a:t>
            </a:r>
          </a:p>
        </p:txBody>
      </p:sp>
      <p:pic>
        <p:nvPicPr>
          <p:cNvPr id="8" name="Content Placeholder 7" descr="Chart, bar chart&#10;&#10;Description automatically generated">
            <a:extLst>
              <a:ext uri="{FF2B5EF4-FFF2-40B4-BE49-F238E27FC236}">
                <a16:creationId xmlns:a16="http://schemas.microsoft.com/office/drawing/2014/main" id="{6FA097F4-826B-44CC-8905-EB04725B6C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0134" y="1083681"/>
            <a:ext cx="7092798" cy="4690637"/>
          </a:xfrm>
        </p:spPr>
      </p:pic>
      <p:sp>
        <p:nvSpPr>
          <p:cNvPr id="4" name="Text Placeholder 3">
            <a:extLst>
              <a:ext uri="{FF2B5EF4-FFF2-40B4-BE49-F238E27FC236}">
                <a16:creationId xmlns:a16="http://schemas.microsoft.com/office/drawing/2014/main" id="{50B5BF1A-B545-482E-90FD-D2276F791324}"/>
              </a:ext>
            </a:extLst>
          </p:cNvPr>
          <p:cNvSpPr>
            <a:spLocks noGrp="1"/>
          </p:cNvSpPr>
          <p:nvPr>
            <p:ph type="body" sz="half" idx="2"/>
          </p:nvPr>
        </p:nvSpPr>
        <p:spPr/>
        <p:txBody>
          <a:bodyPr>
            <a:normAutofit/>
          </a:bodyPr>
          <a:lstStyle/>
          <a:p>
            <a:pPr marL="342900" indent="-342900">
              <a:buFont typeface="+mj-lt"/>
              <a:buAutoNum type="arabicPeriod"/>
            </a:pPr>
            <a:r>
              <a:rPr lang="en-US" dirty="0">
                <a:solidFill>
                  <a:schemeClr val="bg1"/>
                </a:solidFill>
              </a:rPr>
              <a:t>Preferred models have higher PA than the simple baseline model</a:t>
            </a:r>
          </a:p>
          <a:p>
            <a:pPr marL="342900" indent="-342900">
              <a:buFont typeface="+mj-lt"/>
              <a:buAutoNum type="arabicPeriod"/>
            </a:pPr>
            <a:r>
              <a:rPr lang="en-US" dirty="0">
                <a:solidFill>
                  <a:schemeClr val="bg1"/>
                </a:solidFill>
              </a:rPr>
              <a:t>Multicollinearity is considered</a:t>
            </a:r>
          </a:p>
          <a:p>
            <a:pPr marL="342900" indent="-342900">
              <a:buFont typeface="+mj-lt"/>
              <a:buAutoNum type="arabicPeriod"/>
            </a:pPr>
            <a:r>
              <a:rPr lang="en-US" dirty="0">
                <a:solidFill>
                  <a:schemeClr val="bg1"/>
                </a:solidFill>
              </a:rPr>
              <a:t>Preferred models are simple</a:t>
            </a:r>
          </a:p>
          <a:p>
            <a:pPr marL="342900" indent="-342900">
              <a:buFont typeface="+mj-lt"/>
              <a:buAutoNum type="arabicPeriod"/>
            </a:pPr>
            <a:endParaRPr lang="en-US" dirty="0">
              <a:solidFill>
                <a:schemeClr val="bg1"/>
              </a:solidFill>
            </a:endParaRPr>
          </a:p>
        </p:txBody>
      </p:sp>
    </p:spTree>
    <p:extLst>
      <p:ext uri="{BB962C8B-B14F-4D97-AF65-F5344CB8AC3E}">
        <p14:creationId xmlns:p14="http://schemas.microsoft.com/office/powerpoint/2010/main" val="237388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Future Work</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p:txBody>
          <a:bodyPr/>
          <a:lstStyle/>
          <a:p>
            <a:pPr marL="0" indent="0">
              <a:buNone/>
            </a:pPr>
            <a:r>
              <a:rPr lang="en-US" dirty="0">
                <a:solidFill>
                  <a:schemeClr val="bg1"/>
                </a:solidFill>
              </a:rPr>
              <a:t>1. Tweak our models’ parameters</a:t>
            </a:r>
          </a:p>
          <a:p>
            <a:pPr>
              <a:buFont typeface="Wingdings" panose="05000000000000000000" pitchFamily="2" charset="2"/>
              <a:buChar char="v"/>
            </a:pPr>
            <a:r>
              <a:rPr lang="en-US" dirty="0">
                <a:solidFill>
                  <a:schemeClr val="bg1"/>
                </a:solidFill>
              </a:rPr>
              <a:t> Build an ANN model with 3 hidden layers and 10 nodes for each layer, just like </a:t>
            </a:r>
            <a:r>
              <a:rPr lang="en-US" dirty="0" err="1">
                <a:solidFill>
                  <a:schemeClr val="bg1"/>
                </a:solidFill>
              </a:rPr>
              <a:t>Mccabe</a:t>
            </a:r>
            <a:r>
              <a:rPr lang="en-US" dirty="0">
                <a:solidFill>
                  <a:schemeClr val="bg1"/>
                </a:solidFill>
              </a:rPr>
              <a:t> and </a:t>
            </a:r>
            <a:r>
              <a:rPr lang="en-US" dirty="0" err="1">
                <a:solidFill>
                  <a:schemeClr val="bg1"/>
                </a:solidFill>
              </a:rPr>
              <a:t>Trevathan</a:t>
            </a:r>
            <a:r>
              <a:rPr lang="en-US" dirty="0">
                <a:solidFill>
                  <a:schemeClr val="bg1"/>
                </a:solidFill>
              </a:rPr>
              <a:t> did</a:t>
            </a:r>
          </a:p>
        </p:txBody>
      </p:sp>
      <p:pic>
        <p:nvPicPr>
          <p:cNvPr id="5" name="Picture 4">
            <a:extLst>
              <a:ext uri="{FF2B5EF4-FFF2-40B4-BE49-F238E27FC236}">
                <a16:creationId xmlns:a16="http://schemas.microsoft.com/office/drawing/2014/main" id="{CDDFD202-DA89-433E-AC1A-B60389B05660}"/>
              </a:ext>
            </a:extLst>
          </p:cNvPr>
          <p:cNvPicPr>
            <a:picLocks noChangeAspect="1"/>
          </p:cNvPicPr>
          <p:nvPr/>
        </p:nvPicPr>
        <p:blipFill>
          <a:blip r:embed="rId3"/>
          <a:stretch>
            <a:fillRect/>
          </a:stretch>
        </p:blipFill>
        <p:spPr>
          <a:xfrm>
            <a:off x="9077325" y="66675"/>
            <a:ext cx="2276475" cy="2276475"/>
          </a:xfrm>
          <a:prstGeom prst="rect">
            <a:avLst/>
          </a:prstGeom>
        </p:spPr>
      </p:pic>
    </p:spTree>
    <p:extLst>
      <p:ext uri="{BB962C8B-B14F-4D97-AF65-F5344CB8AC3E}">
        <p14:creationId xmlns:p14="http://schemas.microsoft.com/office/powerpoint/2010/main" val="22759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on a display with reflection of office">
            <a:extLst>
              <a:ext uri="{FF2B5EF4-FFF2-40B4-BE49-F238E27FC236}">
                <a16:creationId xmlns:a16="http://schemas.microsoft.com/office/drawing/2014/main" id="{032BD745-6A08-4DE1-827F-E55AF3D188C8}"/>
              </a:ext>
            </a:extLst>
          </p:cNvPr>
          <p:cNvPicPr>
            <a:picLocks noChangeAspect="1"/>
          </p:cNvPicPr>
          <p:nvPr/>
        </p:nvPicPr>
        <p:blipFill rotWithShape="1">
          <a:blip r:embed="rId3">
            <a:alphaModFix amt="35000"/>
          </a:blip>
          <a:srcRect t="9313" b="6418"/>
          <a:stretch/>
        </p:blipFill>
        <p:spPr>
          <a:xfrm>
            <a:off x="20" y="10"/>
            <a:ext cx="12191980" cy="6857990"/>
          </a:xfrm>
          <a:prstGeom prst="rect">
            <a:avLst/>
          </a:prstGeom>
        </p:spPr>
      </p:pic>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a:xfrm>
            <a:off x="838200" y="365125"/>
            <a:ext cx="10515600" cy="1325563"/>
          </a:xfrm>
        </p:spPr>
        <p:txBody>
          <a:bodyPr>
            <a:normAutofit/>
          </a:bodyPr>
          <a:lstStyle/>
          <a:p>
            <a:r>
              <a:rPr lang="en-US">
                <a:solidFill>
                  <a:srgbClr val="FFFFFF"/>
                </a:solidFill>
              </a:rPr>
              <a:t>Outline</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US" dirty="0">
                <a:solidFill>
                  <a:srgbClr val="FFFFFF"/>
                </a:solidFill>
              </a:rPr>
              <a:t> Introduction</a:t>
            </a:r>
          </a:p>
          <a:p>
            <a:pPr>
              <a:buFont typeface="Wingdings" panose="05000000000000000000" pitchFamily="2" charset="2"/>
              <a:buChar char="v"/>
            </a:pPr>
            <a:r>
              <a:rPr lang="en-US" dirty="0">
                <a:solidFill>
                  <a:srgbClr val="FFFFFF"/>
                </a:solidFill>
              </a:rPr>
              <a:t> Data</a:t>
            </a:r>
          </a:p>
          <a:p>
            <a:pPr>
              <a:buFont typeface="Wingdings" panose="05000000000000000000" pitchFamily="2" charset="2"/>
              <a:buChar char="v"/>
            </a:pPr>
            <a:r>
              <a:rPr lang="en-US" dirty="0">
                <a:solidFill>
                  <a:srgbClr val="FFFFFF"/>
                </a:solidFill>
              </a:rPr>
              <a:t> Methods</a:t>
            </a:r>
          </a:p>
          <a:p>
            <a:pPr>
              <a:buFont typeface="Wingdings" panose="05000000000000000000" pitchFamily="2" charset="2"/>
              <a:buChar char="v"/>
            </a:pPr>
            <a:r>
              <a:rPr lang="en-US" dirty="0">
                <a:solidFill>
                  <a:srgbClr val="FFFFFF"/>
                </a:solidFill>
              </a:rPr>
              <a:t> Results</a:t>
            </a:r>
          </a:p>
          <a:p>
            <a:pPr>
              <a:buFont typeface="Wingdings" panose="05000000000000000000" pitchFamily="2" charset="2"/>
              <a:buChar char="v"/>
            </a:pPr>
            <a:r>
              <a:rPr lang="en-US" dirty="0">
                <a:solidFill>
                  <a:srgbClr val="FFFFFF"/>
                </a:solidFill>
              </a:rPr>
              <a:t> Strengths &amp; Limitations</a:t>
            </a:r>
          </a:p>
          <a:p>
            <a:pPr>
              <a:buFont typeface="Wingdings" panose="05000000000000000000" pitchFamily="2" charset="2"/>
              <a:buChar char="v"/>
            </a:pPr>
            <a:r>
              <a:rPr lang="en-US" dirty="0">
                <a:solidFill>
                  <a:srgbClr val="FFFFFF"/>
                </a:solidFill>
              </a:rPr>
              <a:t> Future Work &amp; Conclusion</a:t>
            </a:r>
          </a:p>
        </p:txBody>
      </p:sp>
    </p:spTree>
    <p:extLst>
      <p:ext uri="{BB962C8B-B14F-4D97-AF65-F5344CB8AC3E}">
        <p14:creationId xmlns:p14="http://schemas.microsoft.com/office/powerpoint/2010/main" val="3293133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Future Work</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p:txBody>
          <a:bodyPr/>
          <a:lstStyle/>
          <a:p>
            <a:pPr marL="0" indent="0">
              <a:buNone/>
            </a:pPr>
            <a:r>
              <a:rPr lang="en-US" dirty="0">
                <a:solidFill>
                  <a:schemeClr val="bg1"/>
                </a:solidFill>
              </a:rPr>
              <a:t>2. Use a different metric to compare the models</a:t>
            </a:r>
          </a:p>
          <a:p>
            <a:pPr>
              <a:buFont typeface="Wingdings" panose="05000000000000000000" pitchFamily="2" charset="2"/>
              <a:buChar char="v"/>
            </a:pPr>
            <a:r>
              <a:rPr lang="en-US" dirty="0">
                <a:solidFill>
                  <a:schemeClr val="bg1"/>
                </a:solidFill>
              </a:rPr>
              <a:t> Instead of using PA, likelihood can be used to compare models</a:t>
            </a:r>
          </a:p>
          <a:p>
            <a:pPr>
              <a:buFont typeface="Wingdings" panose="05000000000000000000" pitchFamily="2" charset="2"/>
              <a:buChar char="v"/>
            </a:pPr>
            <a:r>
              <a:rPr lang="en-US" dirty="0">
                <a:solidFill>
                  <a:schemeClr val="bg1"/>
                </a:solidFill>
              </a:rPr>
              <a:t> It will either reward or punish a model for assigning higher probabilities for an accurate outcome or an inaccurate outcome, respectively</a:t>
            </a:r>
          </a:p>
          <a:p>
            <a:pPr>
              <a:buFont typeface="Wingdings" panose="05000000000000000000" pitchFamily="2" charset="2"/>
              <a:buChar char="v"/>
            </a:pPr>
            <a:r>
              <a:rPr lang="en-US" dirty="0">
                <a:solidFill>
                  <a:schemeClr val="bg1"/>
                </a:solidFill>
              </a:rPr>
              <a:t> When two models have similar PA, likelihood can be used to differentiate them</a:t>
            </a:r>
          </a:p>
        </p:txBody>
      </p:sp>
      <p:pic>
        <p:nvPicPr>
          <p:cNvPr id="4" name="Picture 3">
            <a:extLst>
              <a:ext uri="{FF2B5EF4-FFF2-40B4-BE49-F238E27FC236}">
                <a16:creationId xmlns:a16="http://schemas.microsoft.com/office/drawing/2014/main" id="{2DEA3B39-4742-466C-93B4-E21B93817C92}"/>
              </a:ext>
            </a:extLst>
          </p:cNvPr>
          <p:cNvPicPr>
            <a:picLocks noChangeAspect="1"/>
          </p:cNvPicPr>
          <p:nvPr/>
        </p:nvPicPr>
        <p:blipFill>
          <a:blip r:embed="rId3"/>
          <a:stretch>
            <a:fillRect/>
          </a:stretch>
        </p:blipFill>
        <p:spPr>
          <a:xfrm>
            <a:off x="9077325" y="66675"/>
            <a:ext cx="2276475" cy="2276475"/>
          </a:xfrm>
          <a:prstGeom prst="rect">
            <a:avLst/>
          </a:prstGeom>
        </p:spPr>
      </p:pic>
    </p:spTree>
    <p:extLst>
      <p:ext uri="{BB962C8B-B14F-4D97-AF65-F5344CB8AC3E}">
        <p14:creationId xmlns:p14="http://schemas.microsoft.com/office/powerpoint/2010/main" val="292295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Future Work</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p:txBody>
          <a:bodyPr/>
          <a:lstStyle/>
          <a:p>
            <a:pPr marL="0" indent="0">
              <a:buNone/>
            </a:pPr>
            <a:r>
              <a:rPr lang="en-US" dirty="0">
                <a:solidFill>
                  <a:schemeClr val="bg1"/>
                </a:solidFill>
              </a:rPr>
              <a:t>3. Build models with other confounding variables</a:t>
            </a:r>
          </a:p>
          <a:p>
            <a:pPr>
              <a:buFont typeface="Wingdings" panose="05000000000000000000" pitchFamily="2" charset="2"/>
              <a:buChar char="v"/>
            </a:pPr>
            <a:r>
              <a:rPr lang="en-US" dirty="0">
                <a:solidFill>
                  <a:schemeClr val="bg1"/>
                </a:solidFill>
              </a:rPr>
              <a:t> Euro Club Index (club ratings)</a:t>
            </a:r>
          </a:p>
          <a:p>
            <a:pPr>
              <a:buFont typeface="Wingdings" panose="05000000000000000000" pitchFamily="2" charset="2"/>
              <a:buChar char="v"/>
            </a:pPr>
            <a:r>
              <a:rPr lang="en-US" dirty="0">
                <a:solidFill>
                  <a:schemeClr val="bg1"/>
                </a:solidFill>
              </a:rPr>
              <a:t> Whether a match is a regional derby or not (rivalry)</a:t>
            </a:r>
          </a:p>
          <a:p>
            <a:pPr>
              <a:buFont typeface="Wingdings" panose="05000000000000000000" pitchFamily="2" charset="2"/>
              <a:buChar char="v"/>
            </a:pPr>
            <a:r>
              <a:rPr lang="en-US" dirty="0">
                <a:solidFill>
                  <a:schemeClr val="bg1"/>
                </a:solidFill>
              </a:rPr>
              <a:t> Effect of national cup matches (team’s fixtures), etc.</a:t>
            </a:r>
          </a:p>
        </p:txBody>
      </p:sp>
      <p:pic>
        <p:nvPicPr>
          <p:cNvPr id="4" name="Picture 3">
            <a:extLst>
              <a:ext uri="{FF2B5EF4-FFF2-40B4-BE49-F238E27FC236}">
                <a16:creationId xmlns:a16="http://schemas.microsoft.com/office/drawing/2014/main" id="{FA0978D9-D20C-476D-9B39-820FA86B9A09}"/>
              </a:ext>
            </a:extLst>
          </p:cNvPr>
          <p:cNvPicPr>
            <a:picLocks noChangeAspect="1"/>
          </p:cNvPicPr>
          <p:nvPr/>
        </p:nvPicPr>
        <p:blipFill>
          <a:blip r:embed="rId3"/>
          <a:stretch>
            <a:fillRect/>
          </a:stretch>
        </p:blipFill>
        <p:spPr>
          <a:xfrm>
            <a:off x="9077325" y="47821"/>
            <a:ext cx="2276475" cy="2276475"/>
          </a:xfrm>
          <a:prstGeom prst="rect">
            <a:avLst/>
          </a:prstGeom>
        </p:spPr>
      </p:pic>
    </p:spTree>
    <p:extLst>
      <p:ext uri="{BB962C8B-B14F-4D97-AF65-F5344CB8AC3E}">
        <p14:creationId xmlns:p14="http://schemas.microsoft.com/office/powerpoint/2010/main" val="28589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Future Work</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838200" y="2324296"/>
            <a:ext cx="10515600" cy="4351338"/>
          </a:xfrm>
        </p:spPr>
        <p:txBody>
          <a:bodyPr/>
          <a:lstStyle/>
          <a:p>
            <a:pPr marL="0" indent="0">
              <a:buNone/>
            </a:pPr>
            <a:r>
              <a:rPr lang="en-US" dirty="0">
                <a:solidFill>
                  <a:schemeClr val="bg1"/>
                </a:solidFill>
              </a:rPr>
              <a:t>4. Do data transformation and use different combinations of predictors</a:t>
            </a:r>
          </a:p>
          <a:p>
            <a:pPr marL="0" indent="0">
              <a:buNone/>
            </a:pPr>
            <a:endParaRPr lang="en-US" dirty="0">
              <a:solidFill>
                <a:schemeClr val="bg1"/>
              </a:solidFill>
            </a:endParaRPr>
          </a:p>
        </p:txBody>
      </p:sp>
      <p:pic>
        <p:nvPicPr>
          <p:cNvPr id="4" name="Picture 3">
            <a:extLst>
              <a:ext uri="{FF2B5EF4-FFF2-40B4-BE49-F238E27FC236}">
                <a16:creationId xmlns:a16="http://schemas.microsoft.com/office/drawing/2014/main" id="{521CA7FB-6E6F-43EA-9915-A4F1FA5DCB65}"/>
              </a:ext>
            </a:extLst>
          </p:cNvPr>
          <p:cNvPicPr>
            <a:picLocks noChangeAspect="1"/>
          </p:cNvPicPr>
          <p:nvPr/>
        </p:nvPicPr>
        <p:blipFill>
          <a:blip r:embed="rId3"/>
          <a:stretch>
            <a:fillRect/>
          </a:stretch>
        </p:blipFill>
        <p:spPr>
          <a:xfrm>
            <a:off x="9077325" y="47821"/>
            <a:ext cx="2276475" cy="2276475"/>
          </a:xfrm>
          <a:prstGeom prst="rect">
            <a:avLst/>
          </a:prstGeom>
        </p:spPr>
      </p:pic>
    </p:spTree>
    <p:extLst>
      <p:ext uri="{BB962C8B-B14F-4D97-AF65-F5344CB8AC3E}">
        <p14:creationId xmlns:p14="http://schemas.microsoft.com/office/powerpoint/2010/main" val="27674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To Sum Up</a:t>
            </a: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p:txBody>
          <a:bodyPr/>
          <a:lstStyle/>
          <a:p>
            <a:pPr>
              <a:buFont typeface="Wingdings" panose="05000000000000000000" pitchFamily="2" charset="2"/>
              <a:buChar char="v"/>
            </a:pPr>
            <a:r>
              <a:rPr lang="en-US" dirty="0">
                <a:solidFill>
                  <a:schemeClr val="bg1"/>
                </a:solidFill>
              </a:rPr>
              <a:t> We aimed to predict EPL soccer games with PA higher than 54.6%</a:t>
            </a:r>
          </a:p>
          <a:p>
            <a:pPr>
              <a:buFont typeface="Wingdings" panose="05000000000000000000" pitchFamily="2" charset="2"/>
              <a:buChar char="v"/>
            </a:pPr>
            <a:r>
              <a:rPr lang="en-US" dirty="0">
                <a:solidFill>
                  <a:schemeClr val="bg1"/>
                </a:solidFill>
              </a:rPr>
              <a:t> Built several ordered </a:t>
            </a:r>
            <a:r>
              <a:rPr lang="en-US" dirty="0" err="1">
                <a:solidFill>
                  <a:schemeClr val="bg1"/>
                </a:solidFill>
              </a:rPr>
              <a:t>probit</a:t>
            </a:r>
            <a:r>
              <a:rPr lang="en-US" dirty="0">
                <a:solidFill>
                  <a:schemeClr val="bg1"/>
                </a:solidFill>
              </a:rPr>
              <a:t> models and ANN using EPL data from 2008/09 to 2016/17 seasons</a:t>
            </a:r>
          </a:p>
          <a:p>
            <a:pPr>
              <a:buFont typeface="Wingdings" panose="05000000000000000000" pitchFamily="2" charset="2"/>
              <a:buChar char="v"/>
            </a:pPr>
            <a:r>
              <a:rPr lang="en-US" dirty="0">
                <a:solidFill>
                  <a:schemeClr val="bg1"/>
                </a:solidFill>
              </a:rPr>
              <a:t> An ordered </a:t>
            </a:r>
            <a:r>
              <a:rPr lang="en-US" dirty="0" err="1">
                <a:solidFill>
                  <a:schemeClr val="bg1"/>
                </a:solidFill>
              </a:rPr>
              <a:t>probit</a:t>
            </a:r>
            <a:r>
              <a:rPr lang="en-US" dirty="0">
                <a:solidFill>
                  <a:schemeClr val="bg1"/>
                </a:solidFill>
              </a:rPr>
              <a:t> model with 4 predictors had an avg. PA of 53.5%</a:t>
            </a:r>
          </a:p>
          <a:p>
            <a:pPr>
              <a:buFont typeface="Wingdings" panose="05000000000000000000" pitchFamily="2" charset="2"/>
              <a:buChar char="v"/>
            </a:pPr>
            <a:r>
              <a:rPr lang="en-US" dirty="0">
                <a:solidFill>
                  <a:schemeClr val="bg1"/>
                </a:solidFill>
              </a:rPr>
              <a:t> An ANN model with 4 predictors had an avg. PA of 50.8%</a:t>
            </a:r>
          </a:p>
          <a:p>
            <a:pPr>
              <a:buFont typeface="Wingdings" panose="05000000000000000000" pitchFamily="2" charset="2"/>
              <a:buChar char="v"/>
            </a:pPr>
            <a:r>
              <a:rPr lang="en-US" dirty="0">
                <a:solidFill>
                  <a:schemeClr val="bg1"/>
                </a:solidFill>
              </a:rPr>
              <a:t> Results suggest building more complex ANN model may be the key</a:t>
            </a:r>
          </a:p>
        </p:txBody>
      </p:sp>
      <p:pic>
        <p:nvPicPr>
          <p:cNvPr id="4" name="Picture 3">
            <a:extLst>
              <a:ext uri="{FF2B5EF4-FFF2-40B4-BE49-F238E27FC236}">
                <a16:creationId xmlns:a16="http://schemas.microsoft.com/office/drawing/2014/main" id="{48403CA2-D589-48E2-862D-F664F7C67D52}"/>
              </a:ext>
            </a:extLst>
          </p:cNvPr>
          <p:cNvPicPr>
            <a:picLocks noChangeAspect="1"/>
          </p:cNvPicPr>
          <p:nvPr/>
        </p:nvPicPr>
        <p:blipFill>
          <a:blip r:embed="rId3"/>
          <a:stretch>
            <a:fillRect/>
          </a:stretch>
        </p:blipFill>
        <p:spPr>
          <a:xfrm>
            <a:off x="9067800" y="166688"/>
            <a:ext cx="2286000" cy="1524000"/>
          </a:xfrm>
          <a:prstGeom prst="rect">
            <a:avLst/>
          </a:prstGeom>
        </p:spPr>
      </p:pic>
    </p:spTree>
    <p:extLst>
      <p:ext uri="{BB962C8B-B14F-4D97-AF65-F5344CB8AC3E}">
        <p14:creationId xmlns:p14="http://schemas.microsoft.com/office/powerpoint/2010/main" val="345803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6"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617D17FB-975C-487E-8519-38E547609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386947" cy="6858478"/>
          </a:xfrm>
          <a:custGeom>
            <a:avLst/>
            <a:gdLst>
              <a:gd name="connsiteX0" fmla="*/ 433167 w 6386947"/>
              <a:gd name="connsiteY0" fmla="*/ 0 h 6858478"/>
              <a:gd name="connsiteX1" fmla="*/ 2138767 w 6386947"/>
              <a:gd name="connsiteY1" fmla="*/ 0 h 6858478"/>
              <a:gd name="connsiteX2" fmla="*/ 3204995 w 6386947"/>
              <a:gd name="connsiteY2" fmla="*/ 0 h 6858478"/>
              <a:gd name="connsiteX3" fmla="*/ 3210572 w 6386947"/>
              <a:gd name="connsiteY3" fmla="*/ 0 h 6858478"/>
              <a:gd name="connsiteX4" fmla="*/ 6386947 w 6386947"/>
              <a:gd name="connsiteY4" fmla="*/ 6858478 h 6858478"/>
              <a:gd name="connsiteX5" fmla="*/ 1832610 w 6386947"/>
              <a:gd name="connsiteY5" fmla="*/ 6858478 h 6858478"/>
              <a:gd name="connsiteX6" fmla="*/ 433167 w 6386947"/>
              <a:gd name="connsiteY6" fmla="*/ 6858478 h 6858478"/>
              <a:gd name="connsiteX7" fmla="*/ 0 w 6386947"/>
              <a:gd name="connsiteY7" fmla="*/ 6858478 h 6858478"/>
              <a:gd name="connsiteX8" fmla="*/ 0 w 6386947"/>
              <a:gd name="connsiteY8" fmla="*/ 478 h 6858478"/>
              <a:gd name="connsiteX9" fmla="*/ 433167 w 6386947"/>
              <a:gd name="connsiteY9" fmla="*/ 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6947" h="6858478">
                <a:moveTo>
                  <a:pt x="433167" y="0"/>
                </a:moveTo>
                <a:lnTo>
                  <a:pt x="2138767" y="0"/>
                </a:lnTo>
                <a:lnTo>
                  <a:pt x="3204995" y="0"/>
                </a:lnTo>
                <a:lnTo>
                  <a:pt x="3210572" y="0"/>
                </a:lnTo>
                <a:lnTo>
                  <a:pt x="6386947" y="6858478"/>
                </a:lnTo>
                <a:lnTo>
                  <a:pt x="1832610" y="6858478"/>
                </a:lnTo>
                <a:lnTo>
                  <a:pt x="433167" y="6858478"/>
                </a:lnTo>
                <a:lnTo>
                  <a:pt x="0" y="6858478"/>
                </a:lnTo>
                <a:lnTo>
                  <a:pt x="0" y="478"/>
                </a:lnTo>
                <a:lnTo>
                  <a:pt x="433167" y="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9C748D-6B74-4064-BCFD-800CB9E28CD0}"/>
              </a:ext>
            </a:extLst>
          </p:cNvPr>
          <p:cNvSpPr>
            <a:spLocks noGrp="1"/>
          </p:cNvSpPr>
          <p:nvPr>
            <p:ph type="title"/>
          </p:nvPr>
        </p:nvSpPr>
        <p:spPr>
          <a:xfrm>
            <a:off x="804672" y="3993681"/>
            <a:ext cx="4057840" cy="2249424"/>
          </a:xfrm>
        </p:spPr>
        <p:txBody>
          <a:bodyPr vert="horz" lIns="91440" tIns="45720" rIns="91440" bIns="45720" rtlCol="0" anchor="t">
            <a:normAutofit/>
          </a:bodyPr>
          <a:lstStyle/>
          <a:p>
            <a:r>
              <a:rPr lang="en-US" sz="5400" dirty="0">
                <a:solidFill>
                  <a:srgbClr val="FFFF00"/>
                </a:solidFill>
              </a:rPr>
              <a:t>Thank You!</a:t>
            </a:r>
          </a:p>
        </p:txBody>
      </p:sp>
      <p:pic>
        <p:nvPicPr>
          <p:cNvPr id="3" name="Picture 2">
            <a:extLst>
              <a:ext uri="{FF2B5EF4-FFF2-40B4-BE49-F238E27FC236}">
                <a16:creationId xmlns:a16="http://schemas.microsoft.com/office/drawing/2014/main" id="{22911E4B-A14B-40A5-BE70-D2B8E1685033}"/>
              </a:ext>
            </a:extLst>
          </p:cNvPr>
          <p:cNvPicPr>
            <a:picLocks noChangeAspect="1"/>
          </p:cNvPicPr>
          <p:nvPr/>
        </p:nvPicPr>
        <p:blipFill>
          <a:blip r:embed="rId3"/>
          <a:stretch>
            <a:fillRect/>
          </a:stretch>
        </p:blipFill>
        <p:spPr>
          <a:xfrm>
            <a:off x="6344099" y="291084"/>
            <a:ext cx="5311794" cy="3147238"/>
          </a:xfrm>
          <a:prstGeom prst="rect">
            <a:avLst/>
          </a:prstGeom>
        </p:spPr>
      </p:pic>
    </p:spTree>
    <p:extLst>
      <p:ext uri="{BB962C8B-B14F-4D97-AF65-F5344CB8AC3E}">
        <p14:creationId xmlns:p14="http://schemas.microsoft.com/office/powerpoint/2010/main" val="41508623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400F-EB5F-4EF4-8C58-3C0858FA852A}"/>
              </a:ext>
            </a:extLst>
          </p:cNvPr>
          <p:cNvSpPr>
            <a:spLocks noGrp="1"/>
          </p:cNvSpPr>
          <p:nvPr>
            <p:ph type="title"/>
          </p:nvPr>
        </p:nvSpPr>
        <p:spPr/>
        <p:txBody>
          <a:bodyPr/>
          <a:lstStyle/>
          <a:p>
            <a:r>
              <a:rPr lang="en-US" dirty="0">
                <a:solidFill>
                  <a:schemeClr val="bg1"/>
                </a:solidFill>
              </a:rPr>
              <a:t>Should Ordered </a:t>
            </a:r>
            <a:r>
              <a:rPr lang="en-US" dirty="0" err="1">
                <a:solidFill>
                  <a:schemeClr val="bg1"/>
                </a:solidFill>
              </a:rPr>
              <a:t>Probit</a:t>
            </a:r>
            <a:r>
              <a:rPr lang="en-US" dirty="0">
                <a:solidFill>
                  <a:schemeClr val="bg1"/>
                </a:solidFill>
              </a:rPr>
              <a:t> Model Predict Draw?</a:t>
            </a:r>
          </a:p>
        </p:txBody>
      </p:sp>
      <p:sp>
        <p:nvSpPr>
          <p:cNvPr id="3" name="Text Placeholder 2">
            <a:extLst>
              <a:ext uri="{FF2B5EF4-FFF2-40B4-BE49-F238E27FC236}">
                <a16:creationId xmlns:a16="http://schemas.microsoft.com/office/drawing/2014/main" id="{BD9AD7B7-3648-4010-B6BC-32C40B2DD54C}"/>
              </a:ext>
            </a:extLst>
          </p:cNvPr>
          <p:cNvSpPr>
            <a:spLocks noGrp="1"/>
          </p:cNvSpPr>
          <p:nvPr>
            <p:ph type="body" idx="1"/>
          </p:nvPr>
        </p:nvSpPr>
        <p:spPr/>
        <p:txBody>
          <a:bodyPr/>
          <a:lstStyle/>
          <a:p>
            <a:endParaRPr lang="en-US" dirty="0"/>
          </a:p>
        </p:txBody>
      </p:sp>
      <p:pic>
        <p:nvPicPr>
          <p:cNvPr id="8" name="Content Placeholder 7">
            <a:extLst>
              <a:ext uri="{FF2B5EF4-FFF2-40B4-BE49-F238E27FC236}">
                <a16:creationId xmlns:a16="http://schemas.microsoft.com/office/drawing/2014/main" id="{69A40A74-3B16-4547-B5A4-9FA9FEB8CECD}"/>
              </a:ext>
            </a:extLst>
          </p:cNvPr>
          <p:cNvPicPr>
            <a:picLocks noGrp="1" noChangeAspect="1"/>
          </p:cNvPicPr>
          <p:nvPr>
            <p:ph sz="half" idx="2"/>
          </p:nvPr>
        </p:nvPicPr>
        <p:blipFill>
          <a:blip r:embed="rId2"/>
          <a:stretch>
            <a:fillRect/>
          </a:stretch>
        </p:blipFill>
        <p:spPr>
          <a:xfrm>
            <a:off x="839788" y="3226600"/>
            <a:ext cx="5157787" cy="2241538"/>
          </a:xfrm>
        </p:spPr>
      </p:pic>
      <p:sp>
        <p:nvSpPr>
          <p:cNvPr id="5" name="Text Placeholder 4">
            <a:extLst>
              <a:ext uri="{FF2B5EF4-FFF2-40B4-BE49-F238E27FC236}">
                <a16:creationId xmlns:a16="http://schemas.microsoft.com/office/drawing/2014/main" id="{A84626C2-FB70-4A0D-8867-6FCA32C664EA}"/>
              </a:ext>
            </a:extLst>
          </p:cNvPr>
          <p:cNvSpPr>
            <a:spLocks noGrp="1"/>
          </p:cNvSpPr>
          <p:nvPr>
            <p:ph type="body" sz="quarter" idx="3"/>
          </p:nvPr>
        </p:nvSpPr>
        <p:spPr/>
        <p:txBody>
          <a:bodyPr/>
          <a:lstStyle/>
          <a:p>
            <a:endParaRPr lang="en-US"/>
          </a:p>
        </p:txBody>
      </p:sp>
      <p:pic>
        <p:nvPicPr>
          <p:cNvPr id="10" name="Content Placeholder 9">
            <a:extLst>
              <a:ext uri="{FF2B5EF4-FFF2-40B4-BE49-F238E27FC236}">
                <a16:creationId xmlns:a16="http://schemas.microsoft.com/office/drawing/2014/main" id="{11298BAF-7D2E-441F-A635-6097B9E426E1}"/>
              </a:ext>
            </a:extLst>
          </p:cNvPr>
          <p:cNvPicPr>
            <a:picLocks noGrp="1" noChangeAspect="1"/>
          </p:cNvPicPr>
          <p:nvPr>
            <p:ph sz="quarter" idx="4"/>
          </p:nvPr>
        </p:nvPicPr>
        <p:blipFill>
          <a:blip r:embed="rId3"/>
          <a:stretch>
            <a:fillRect/>
          </a:stretch>
        </p:blipFill>
        <p:spPr>
          <a:xfrm>
            <a:off x="6172200" y="3226600"/>
            <a:ext cx="5183188" cy="2241538"/>
          </a:xfrm>
        </p:spPr>
      </p:pic>
    </p:spTree>
    <p:extLst>
      <p:ext uri="{BB962C8B-B14F-4D97-AF65-F5344CB8AC3E}">
        <p14:creationId xmlns:p14="http://schemas.microsoft.com/office/powerpoint/2010/main" val="369805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400F-EB5F-4EF4-8C58-3C0858FA852A}"/>
              </a:ext>
            </a:extLst>
          </p:cNvPr>
          <p:cNvSpPr>
            <a:spLocks noGrp="1"/>
          </p:cNvSpPr>
          <p:nvPr>
            <p:ph type="title"/>
          </p:nvPr>
        </p:nvSpPr>
        <p:spPr/>
        <p:txBody>
          <a:bodyPr/>
          <a:lstStyle/>
          <a:p>
            <a:r>
              <a:rPr lang="en-US">
                <a:solidFill>
                  <a:schemeClr val="bg1"/>
                </a:solidFill>
              </a:rPr>
              <a:t>Should Ordered Probit Model Predict Draw?</a:t>
            </a:r>
            <a:endParaRPr lang="en-US" dirty="0">
              <a:solidFill>
                <a:schemeClr val="bg1"/>
              </a:solidFill>
            </a:endParaRPr>
          </a:p>
        </p:txBody>
      </p:sp>
      <p:pic>
        <p:nvPicPr>
          <p:cNvPr id="22" name="Content Placeholder 12" descr="Diagram&#10;&#10;Description automatically generated">
            <a:extLst>
              <a:ext uri="{FF2B5EF4-FFF2-40B4-BE49-F238E27FC236}">
                <a16:creationId xmlns:a16="http://schemas.microsoft.com/office/drawing/2014/main" id="{A5A029F1-A464-4036-8D4C-0DEDF7CA8F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3056" y="1690688"/>
            <a:ext cx="5605888" cy="4351338"/>
          </a:xfrm>
        </p:spPr>
      </p:pic>
    </p:spTree>
    <p:extLst>
      <p:ext uri="{BB962C8B-B14F-4D97-AF65-F5344CB8AC3E}">
        <p14:creationId xmlns:p14="http://schemas.microsoft.com/office/powerpoint/2010/main" val="587313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D98C32-A259-411E-92AD-3BA0B44BAC6A}"/>
              </a:ext>
            </a:extLst>
          </p:cNvPr>
          <p:cNvSpPr>
            <a:spLocks noGrp="1"/>
          </p:cNvSpPr>
          <p:nvPr>
            <p:ph type="title"/>
          </p:nvPr>
        </p:nvSpPr>
        <p:spPr/>
        <p:txBody>
          <a:bodyPr/>
          <a:lstStyle/>
          <a:p>
            <a:r>
              <a:rPr lang="en-US" dirty="0">
                <a:solidFill>
                  <a:schemeClr val="bg1"/>
                </a:solidFill>
              </a:rPr>
              <a:t>Mark Lawrenson vs. Pinnacle</a:t>
            </a:r>
          </a:p>
        </p:txBody>
      </p:sp>
      <p:pic>
        <p:nvPicPr>
          <p:cNvPr id="10" name="Content Placeholder 9">
            <a:extLst>
              <a:ext uri="{FF2B5EF4-FFF2-40B4-BE49-F238E27FC236}">
                <a16:creationId xmlns:a16="http://schemas.microsoft.com/office/drawing/2014/main" id="{1F8E4886-A333-4413-B2F3-B07DA8C1B44D}"/>
              </a:ext>
            </a:extLst>
          </p:cNvPr>
          <p:cNvPicPr>
            <a:picLocks noGrp="1" noChangeAspect="1"/>
          </p:cNvPicPr>
          <p:nvPr>
            <p:ph idx="1"/>
          </p:nvPr>
        </p:nvPicPr>
        <p:blipFill>
          <a:blip r:embed="rId3"/>
          <a:stretch>
            <a:fillRect/>
          </a:stretch>
        </p:blipFill>
        <p:spPr>
          <a:xfrm>
            <a:off x="838200" y="2778350"/>
            <a:ext cx="10515600" cy="2445888"/>
          </a:xfrm>
        </p:spPr>
      </p:pic>
    </p:spTree>
    <p:extLst>
      <p:ext uri="{BB962C8B-B14F-4D97-AF65-F5344CB8AC3E}">
        <p14:creationId xmlns:p14="http://schemas.microsoft.com/office/powerpoint/2010/main" val="150486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a:xfrm>
            <a:off x="767290" y="1780661"/>
            <a:ext cx="3582073" cy="1463472"/>
          </a:xfrm>
        </p:spPr>
        <p:txBody>
          <a:bodyPr anchor="t">
            <a:normAutofit/>
          </a:bodyPr>
          <a:lstStyle/>
          <a:p>
            <a:r>
              <a:rPr lang="en-US" dirty="0">
                <a:solidFill>
                  <a:schemeClr val="bg1"/>
                </a:solidFill>
              </a:rPr>
              <a:t>The IS Goal!</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767290" y="2461234"/>
            <a:ext cx="3582072" cy="2793251"/>
          </a:xfrm>
        </p:spPr>
        <p:txBody>
          <a:bodyPr anchor="t">
            <a:noAutofit/>
          </a:bodyPr>
          <a:lstStyle/>
          <a:p>
            <a:pPr>
              <a:buFont typeface="Wingdings" panose="05000000000000000000" pitchFamily="2" charset="2"/>
              <a:buChar char="v"/>
            </a:pPr>
            <a:r>
              <a:rPr lang="en-US" dirty="0">
                <a:solidFill>
                  <a:schemeClr val="bg1"/>
                </a:solidFill>
              </a:rPr>
              <a:t> Build mathematical models</a:t>
            </a:r>
          </a:p>
          <a:p>
            <a:pPr>
              <a:buFont typeface="Wingdings" panose="05000000000000000000" pitchFamily="2" charset="2"/>
              <a:buChar char="v"/>
            </a:pPr>
            <a:r>
              <a:rPr lang="en-US" dirty="0">
                <a:solidFill>
                  <a:schemeClr val="bg1"/>
                </a:solidFill>
              </a:rPr>
              <a:t> To predict English Premier League (EPL) soccer games</a:t>
            </a:r>
          </a:p>
          <a:p>
            <a:pPr>
              <a:buFont typeface="Wingdings" panose="05000000000000000000" pitchFamily="2" charset="2"/>
              <a:buChar char="v"/>
            </a:pPr>
            <a:r>
              <a:rPr lang="en-US" dirty="0">
                <a:solidFill>
                  <a:schemeClr val="bg1"/>
                </a:solidFill>
              </a:rPr>
              <a:t> With predictive accuracy higher than 54.6%</a:t>
            </a:r>
          </a:p>
        </p:txBody>
      </p:sp>
      <p:pic>
        <p:nvPicPr>
          <p:cNvPr id="4" name="Picture 3" descr="A close up of a spider&#10;&#10;Description automatically generated with medium confidence">
            <a:extLst>
              <a:ext uri="{FF2B5EF4-FFF2-40B4-BE49-F238E27FC236}">
                <a16:creationId xmlns:a16="http://schemas.microsoft.com/office/drawing/2014/main" id="{F0A9F213-C38E-4A01-B8C8-8DE0187B322D}"/>
              </a:ext>
            </a:extLst>
          </p:cNvPr>
          <p:cNvPicPr>
            <a:picLocks noChangeAspect="1"/>
          </p:cNvPicPr>
          <p:nvPr/>
        </p:nvPicPr>
        <p:blipFill>
          <a:blip r:embed="rId3"/>
          <a:stretch>
            <a:fillRect/>
          </a:stretch>
        </p:blipFill>
        <p:spPr>
          <a:xfrm>
            <a:off x="5116652" y="1271671"/>
            <a:ext cx="6642532" cy="3736424"/>
          </a:xfrm>
          <a:prstGeom prst="rect">
            <a:avLst/>
          </a:prstGeom>
        </p:spPr>
      </p:pic>
    </p:spTree>
    <p:extLst>
      <p:ext uri="{BB962C8B-B14F-4D97-AF65-F5344CB8AC3E}">
        <p14:creationId xmlns:p14="http://schemas.microsoft.com/office/powerpoint/2010/main" val="8332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29AA-0EC9-4612-A08E-184B2C867948}"/>
              </a:ext>
            </a:extLst>
          </p:cNvPr>
          <p:cNvSpPr>
            <a:spLocks noGrp="1"/>
          </p:cNvSpPr>
          <p:nvPr>
            <p:ph type="title"/>
          </p:nvPr>
        </p:nvSpPr>
        <p:spPr>
          <a:xfrm>
            <a:off x="648930" y="629266"/>
            <a:ext cx="5121644" cy="1676603"/>
          </a:xfrm>
        </p:spPr>
        <p:txBody>
          <a:bodyPr>
            <a:normAutofit/>
          </a:bodyPr>
          <a:lstStyle/>
          <a:p>
            <a:r>
              <a:rPr lang="en-US" dirty="0"/>
              <a:t>Purpose for My IS</a:t>
            </a:r>
          </a:p>
        </p:txBody>
      </p:sp>
      <p:sp>
        <p:nvSpPr>
          <p:cNvPr id="3" name="Content Placeholder 2">
            <a:extLst>
              <a:ext uri="{FF2B5EF4-FFF2-40B4-BE49-F238E27FC236}">
                <a16:creationId xmlns:a16="http://schemas.microsoft.com/office/drawing/2014/main" id="{3CB2E3AB-79FB-42CF-A038-1EC2194CC20B}"/>
              </a:ext>
            </a:extLst>
          </p:cNvPr>
          <p:cNvSpPr>
            <a:spLocks noGrp="1"/>
          </p:cNvSpPr>
          <p:nvPr>
            <p:ph idx="1"/>
          </p:nvPr>
        </p:nvSpPr>
        <p:spPr>
          <a:xfrm>
            <a:off x="648931" y="2438400"/>
            <a:ext cx="5121642" cy="3785419"/>
          </a:xfrm>
        </p:spPr>
        <p:txBody>
          <a:bodyPr>
            <a:normAutofit/>
          </a:bodyPr>
          <a:lstStyle/>
          <a:p>
            <a:pPr>
              <a:buFont typeface="Wingdings" panose="05000000000000000000" pitchFamily="2" charset="2"/>
              <a:buChar char="v"/>
            </a:pPr>
            <a:r>
              <a:rPr lang="en-US" dirty="0"/>
              <a:t> I LOVE SOCCER!!!</a:t>
            </a:r>
          </a:p>
          <a:p>
            <a:pPr>
              <a:buFont typeface="Wingdings" panose="05000000000000000000" pitchFamily="2" charset="2"/>
              <a:buChar char="v"/>
            </a:pPr>
            <a:r>
              <a:rPr lang="en-US" dirty="0"/>
              <a:t> A gut instinct</a:t>
            </a:r>
          </a:p>
        </p:txBody>
      </p:sp>
      <p:sp>
        <p:nvSpPr>
          <p:cNvPr id="9" name="Rectangle 8">
            <a:extLst>
              <a:ext uri="{FF2B5EF4-FFF2-40B4-BE49-F238E27FC236}">
                <a16:creationId xmlns:a16="http://schemas.microsoft.com/office/drawing/2014/main" id="{293F5FFF-2AE2-424B-BE21-49AFFEF68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612" y="2"/>
            <a:ext cx="6101388"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posing for a photo&#10;&#10;Description automatically generated with medium confidence">
            <a:extLst>
              <a:ext uri="{FF2B5EF4-FFF2-40B4-BE49-F238E27FC236}">
                <a16:creationId xmlns:a16="http://schemas.microsoft.com/office/drawing/2014/main" id="{5F280EEC-36A7-40B1-A2C2-536907417B08}"/>
              </a:ext>
            </a:extLst>
          </p:cNvPr>
          <p:cNvPicPr>
            <a:picLocks noChangeAspect="1"/>
          </p:cNvPicPr>
          <p:nvPr/>
        </p:nvPicPr>
        <p:blipFill rotWithShape="1">
          <a:blip r:embed="rId3"/>
          <a:srcRect l="841" r="1844" b="3"/>
          <a:stretch/>
        </p:blipFill>
        <p:spPr>
          <a:xfrm>
            <a:off x="6711965" y="640081"/>
            <a:ext cx="4831104" cy="5577837"/>
          </a:xfrm>
          <a:prstGeom prst="rect">
            <a:avLst/>
          </a:prstGeom>
          <a:effectLst/>
        </p:spPr>
      </p:pic>
    </p:spTree>
    <p:extLst>
      <p:ext uri="{BB962C8B-B14F-4D97-AF65-F5344CB8AC3E}">
        <p14:creationId xmlns:p14="http://schemas.microsoft.com/office/powerpoint/2010/main" val="13431629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dirty="0">
                <a:solidFill>
                  <a:schemeClr val="bg1"/>
                </a:solidFill>
              </a:rPr>
              <a:t>Why 54.6%?</a:t>
            </a:r>
          </a:p>
        </p:txBody>
      </p:sp>
      <p:sp>
        <p:nvSpPr>
          <p:cNvPr id="7" name="Content Placeholder 6">
            <a:extLst>
              <a:ext uri="{FF2B5EF4-FFF2-40B4-BE49-F238E27FC236}">
                <a16:creationId xmlns:a16="http://schemas.microsoft.com/office/drawing/2014/main" id="{C65B4FB0-B8AD-4136-9E4B-6BBDE1FBC186}"/>
              </a:ext>
            </a:extLst>
          </p:cNvPr>
          <p:cNvSpPr>
            <a:spLocks noGrp="1"/>
          </p:cNvSpPr>
          <p:nvPr>
            <p:ph idx="1"/>
          </p:nvPr>
        </p:nvSpPr>
        <p:spPr/>
        <p:txBody>
          <a:bodyPr/>
          <a:lstStyle/>
          <a:p>
            <a:pPr>
              <a:buFont typeface="Wingdings" panose="05000000000000000000" pitchFamily="2" charset="2"/>
              <a:buChar char="v"/>
            </a:pPr>
            <a:r>
              <a:rPr lang="en-US" dirty="0">
                <a:solidFill>
                  <a:schemeClr val="bg1"/>
                </a:solidFill>
              </a:rPr>
              <a:t> It is the highest predictive accuracy among related work </a:t>
            </a:r>
          </a:p>
        </p:txBody>
      </p:sp>
      <p:pic>
        <p:nvPicPr>
          <p:cNvPr id="8" name="Picture 7">
            <a:extLst>
              <a:ext uri="{FF2B5EF4-FFF2-40B4-BE49-F238E27FC236}">
                <a16:creationId xmlns:a16="http://schemas.microsoft.com/office/drawing/2014/main" id="{D82D7FE4-8362-49AF-BC1E-D67AAD2DCD4C}"/>
              </a:ext>
            </a:extLst>
          </p:cNvPr>
          <p:cNvPicPr>
            <a:picLocks noChangeAspect="1"/>
          </p:cNvPicPr>
          <p:nvPr/>
        </p:nvPicPr>
        <p:blipFill>
          <a:blip r:embed="rId3"/>
          <a:stretch>
            <a:fillRect/>
          </a:stretch>
        </p:blipFill>
        <p:spPr>
          <a:xfrm>
            <a:off x="2779488" y="2465117"/>
            <a:ext cx="6633023" cy="3968840"/>
          </a:xfrm>
          <a:prstGeom prst="rect">
            <a:avLst/>
          </a:prstGeom>
        </p:spPr>
      </p:pic>
    </p:spTree>
    <p:extLst>
      <p:ext uri="{BB962C8B-B14F-4D97-AF65-F5344CB8AC3E}">
        <p14:creationId xmlns:p14="http://schemas.microsoft.com/office/powerpoint/2010/main" val="220674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a:xfrm>
            <a:off x="767289" y="1589342"/>
            <a:ext cx="3582073" cy="555804"/>
          </a:xfrm>
        </p:spPr>
        <p:txBody>
          <a:bodyPr anchor="t">
            <a:normAutofit/>
          </a:bodyPr>
          <a:lstStyle/>
          <a:p>
            <a:r>
              <a:rPr lang="en-US" dirty="0">
                <a:solidFill>
                  <a:schemeClr val="bg1"/>
                </a:solidFill>
              </a:rPr>
              <a:t>Data</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767289" y="2032374"/>
            <a:ext cx="3582072" cy="2793251"/>
          </a:xfrm>
        </p:spPr>
        <p:txBody>
          <a:bodyPr anchor="t">
            <a:noAutofit/>
          </a:bodyPr>
          <a:lstStyle/>
          <a:p>
            <a:pPr>
              <a:buFont typeface="Wingdings" panose="05000000000000000000" pitchFamily="2" charset="2"/>
              <a:buChar char="v"/>
            </a:pPr>
            <a:r>
              <a:rPr lang="en-US" sz="2900" dirty="0">
                <a:solidFill>
                  <a:schemeClr val="bg1"/>
                </a:solidFill>
              </a:rPr>
              <a:t> Kaggle dataset: “European Soccer Database”</a:t>
            </a:r>
          </a:p>
          <a:p>
            <a:pPr>
              <a:buFont typeface="Wingdings" panose="05000000000000000000" pitchFamily="2" charset="2"/>
              <a:buChar char="v"/>
            </a:pPr>
            <a:r>
              <a:rPr lang="en-US" sz="2900" dirty="0">
                <a:solidFill>
                  <a:schemeClr val="bg1"/>
                </a:solidFill>
              </a:rPr>
              <a:t> 8 seasons (2008/09 – 2016/17) worth of EPL data </a:t>
            </a:r>
          </a:p>
          <a:p>
            <a:pPr>
              <a:buFont typeface="Wingdings" panose="05000000000000000000" pitchFamily="2" charset="2"/>
              <a:buChar char="v"/>
            </a:pPr>
            <a:r>
              <a:rPr lang="en-US" sz="2900" dirty="0">
                <a:solidFill>
                  <a:schemeClr val="bg1"/>
                </a:solidFill>
              </a:rPr>
              <a:t> No. of cleaned observations used: 2640</a:t>
            </a:r>
          </a:p>
          <a:p>
            <a:pPr>
              <a:buFont typeface="Wingdings" panose="05000000000000000000" pitchFamily="2" charset="2"/>
              <a:buChar char="v"/>
            </a:pPr>
            <a:r>
              <a:rPr lang="en-US" sz="2900" dirty="0">
                <a:solidFill>
                  <a:schemeClr val="bg1"/>
                </a:solidFill>
              </a:rPr>
              <a:t> No. of cleaned variables used: 22</a:t>
            </a:r>
          </a:p>
        </p:txBody>
      </p:sp>
      <p:pic>
        <p:nvPicPr>
          <p:cNvPr id="4" name="Picture 3" descr="Logo&#10;&#10;Description automatically generated">
            <a:extLst>
              <a:ext uri="{FF2B5EF4-FFF2-40B4-BE49-F238E27FC236}">
                <a16:creationId xmlns:a16="http://schemas.microsoft.com/office/drawing/2014/main" id="{98EC0546-37A0-460A-A255-CE0CFB46655B}"/>
              </a:ext>
            </a:extLst>
          </p:cNvPr>
          <p:cNvPicPr>
            <a:picLocks noChangeAspect="1"/>
          </p:cNvPicPr>
          <p:nvPr/>
        </p:nvPicPr>
        <p:blipFill>
          <a:blip r:embed="rId3"/>
          <a:stretch>
            <a:fillRect/>
          </a:stretch>
        </p:blipFill>
        <p:spPr>
          <a:xfrm>
            <a:off x="5116652" y="922939"/>
            <a:ext cx="6642532" cy="4433889"/>
          </a:xfrm>
          <a:prstGeom prst="rect">
            <a:avLst/>
          </a:prstGeom>
        </p:spPr>
      </p:pic>
    </p:spTree>
    <p:extLst>
      <p:ext uri="{BB962C8B-B14F-4D97-AF65-F5344CB8AC3E}">
        <p14:creationId xmlns:p14="http://schemas.microsoft.com/office/powerpoint/2010/main" val="42443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p:txBody>
          <a:bodyPr/>
          <a:lstStyle/>
          <a:p>
            <a:r>
              <a:rPr lang="en-US">
                <a:solidFill>
                  <a:schemeClr val="bg1"/>
                </a:solidFill>
              </a:rPr>
              <a:t>Examples of Variables</a:t>
            </a:r>
            <a:endParaRPr lang="en-US" dirty="0">
              <a:solidFill>
                <a:schemeClr val="bg1"/>
              </a:solidFill>
            </a:endParaRPr>
          </a:p>
        </p:txBody>
      </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p:txBody>
          <a:bodyPr/>
          <a:lstStyle/>
          <a:p>
            <a:pPr>
              <a:buFont typeface="Wingdings" panose="05000000000000000000" pitchFamily="2" charset="2"/>
              <a:buChar char="v"/>
            </a:pPr>
            <a:r>
              <a:rPr lang="en-US" dirty="0">
                <a:solidFill>
                  <a:schemeClr val="bg1"/>
                </a:solidFill>
              </a:rPr>
              <a:t> Dependent Variable: </a:t>
            </a:r>
            <a:r>
              <a:rPr lang="en-US" dirty="0" err="1">
                <a:solidFill>
                  <a:schemeClr val="bg1"/>
                </a:solidFill>
              </a:rPr>
              <a:t>match_outcome</a:t>
            </a:r>
            <a:r>
              <a:rPr lang="en-US" dirty="0">
                <a:solidFill>
                  <a:schemeClr val="bg1"/>
                </a:solidFill>
              </a:rPr>
              <a:t> (H, D, A)</a:t>
            </a:r>
          </a:p>
          <a:p>
            <a:pPr>
              <a:buFont typeface="Wingdings" panose="05000000000000000000" pitchFamily="2" charset="2"/>
              <a:buChar char="v"/>
            </a:pPr>
            <a:r>
              <a:rPr lang="en-US" dirty="0">
                <a:solidFill>
                  <a:schemeClr val="bg1"/>
                </a:solidFill>
              </a:rPr>
              <a:t> Predictors:</a:t>
            </a:r>
          </a:p>
          <a:p>
            <a:pPr lvl="1"/>
            <a:endParaRPr lang="en-US" dirty="0">
              <a:solidFill>
                <a:schemeClr val="bg1"/>
              </a:solidFill>
            </a:endParaRPr>
          </a:p>
        </p:txBody>
      </p:sp>
      <p:pic>
        <p:nvPicPr>
          <p:cNvPr id="5" name="Picture 4">
            <a:extLst>
              <a:ext uri="{FF2B5EF4-FFF2-40B4-BE49-F238E27FC236}">
                <a16:creationId xmlns:a16="http://schemas.microsoft.com/office/drawing/2014/main" id="{945A93DE-BCD2-478E-87B4-E6E3E6B03CC2}"/>
              </a:ext>
            </a:extLst>
          </p:cNvPr>
          <p:cNvPicPr>
            <a:picLocks noChangeAspect="1"/>
          </p:cNvPicPr>
          <p:nvPr/>
        </p:nvPicPr>
        <p:blipFill>
          <a:blip r:embed="rId3"/>
          <a:stretch>
            <a:fillRect/>
          </a:stretch>
        </p:blipFill>
        <p:spPr>
          <a:xfrm>
            <a:off x="1862137" y="3027045"/>
            <a:ext cx="8467725" cy="2419350"/>
          </a:xfrm>
          <a:prstGeom prst="rect">
            <a:avLst/>
          </a:prstGeom>
        </p:spPr>
      </p:pic>
    </p:spTree>
    <p:extLst>
      <p:ext uri="{BB962C8B-B14F-4D97-AF65-F5344CB8AC3E}">
        <p14:creationId xmlns:p14="http://schemas.microsoft.com/office/powerpoint/2010/main" val="372398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DD070-3960-4FEF-9C88-56919BC2DC92}"/>
              </a:ext>
            </a:extLst>
          </p:cNvPr>
          <p:cNvSpPr>
            <a:spLocks noGrp="1"/>
          </p:cNvSpPr>
          <p:nvPr>
            <p:ph type="title"/>
          </p:nvPr>
        </p:nvSpPr>
        <p:spPr>
          <a:xfrm>
            <a:off x="767290" y="1780661"/>
            <a:ext cx="3582073" cy="1463472"/>
          </a:xfrm>
        </p:spPr>
        <p:txBody>
          <a:bodyPr anchor="t">
            <a:normAutofit/>
          </a:bodyPr>
          <a:lstStyle/>
          <a:p>
            <a:r>
              <a:rPr lang="en-US" dirty="0">
                <a:solidFill>
                  <a:schemeClr val="bg1"/>
                </a:solidFill>
              </a:rPr>
              <a:t>Methods</a:t>
            </a:r>
          </a:p>
        </p:txBody>
      </p:sp>
      <p:grpSp>
        <p:nvGrpSpPr>
          <p:cNvPr id="22" name="Group 2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A8EF304-8722-45F0-952A-ED6420FC3912}"/>
              </a:ext>
            </a:extLst>
          </p:cNvPr>
          <p:cNvSpPr>
            <a:spLocks noGrp="1"/>
          </p:cNvSpPr>
          <p:nvPr>
            <p:ph idx="1"/>
          </p:nvPr>
        </p:nvSpPr>
        <p:spPr>
          <a:xfrm>
            <a:off x="767290" y="2461234"/>
            <a:ext cx="3582072" cy="2793251"/>
          </a:xfrm>
        </p:spPr>
        <p:txBody>
          <a:bodyPr anchor="t">
            <a:normAutofit/>
          </a:bodyPr>
          <a:lstStyle/>
          <a:p>
            <a:pPr>
              <a:buFont typeface="Wingdings" panose="05000000000000000000" pitchFamily="2" charset="2"/>
              <a:buChar char="v"/>
            </a:pPr>
            <a:r>
              <a:rPr lang="en-US" dirty="0">
                <a:solidFill>
                  <a:schemeClr val="bg1"/>
                </a:solidFill>
              </a:rPr>
              <a:t> Ordered </a:t>
            </a:r>
            <a:r>
              <a:rPr lang="en-US" dirty="0" err="1">
                <a:solidFill>
                  <a:schemeClr val="bg1"/>
                </a:solidFill>
              </a:rPr>
              <a:t>Probit</a:t>
            </a:r>
            <a:r>
              <a:rPr lang="en-US" dirty="0">
                <a:solidFill>
                  <a:schemeClr val="bg1"/>
                </a:solidFill>
              </a:rPr>
              <a:t> Model</a:t>
            </a:r>
          </a:p>
          <a:p>
            <a:pPr>
              <a:buFont typeface="Wingdings" panose="05000000000000000000" pitchFamily="2" charset="2"/>
              <a:buChar char="v"/>
            </a:pPr>
            <a:r>
              <a:rPr lang="en-US" dirty="0">
                <a:solidFill>
                  <a:schemeClr val="bg1"/>
                </a:solidFill>
              </a:rPr>
              <a:t> Artificial Neural Network (ANN)</a:t>
            </a:r>
          </a:p>
          <a:p>
            <a:pPr>
              <a:buFont typeface="Wingdings" panose="05000000000000000000" pitchFamily="2" charset="2"/>
              <a:buChar char="v"/>
            </a:pPr>
            <a:r>
              <a:rPr lang="en-US" dirty="0">
                <a:solidFill>
                  <a:schemeClr val="bg1"/>
                </a:solidFill>
              </a:rPr>
              <a:t> Baseline Models</a:t>
            </a:r>
          </a:p>
        </p:txBody>
      </p:sp>
      <p:pic>
        <p:nvPicPr>
          <p:cNvPr id="4" name="Picture 3" descr="Diagram&#10;&#10;Description automatically generated with medium confidence">
            <a:extLst>
              <a:ext uri="{FF2B5EF4-FFF2-40B4-BE49-F238E27FC236}">
                <a16:creationId xmlns:a16="http://schemas.microsoft.com/office/drawing/2014/main" id="{BAD56A7C-AA83-4B7E-85F1-E9D6E6D74341}"/>
              </a:ext>
            </a:extLst>
          </p:cNvPr>
          <p:cNvPicPr>
            <a:picLocks noChangeAspect="1"/>
          </p:cNvPicPr>
          <p:nvPr/>
        </p:nvPicPr>
        <p:blipFill>
          <a:blip r:embed="rId3"/>
          <a:stretch>
            <a:fillRect/>
          </a:stretch>
        </p:blipFill>
        <p:spPr>
          <a:xfrm>
            <a:off x="5116652" y="1479250"/>
            <a:ext cx="6642532" cy="3321266"/>
          </a:xfrm>
          <a:prstGeom prst="rect">
            <a:avLst/>
          </a:prstGeom>
        </p:spPr>
      </p:pic>
    </p:spTree>
    <p:extLst>
      <p:ext uri="{BB962C8B-B14F-4D97-AF65-F5344CB8AC3E}">
        <p14:creationId xmlns:p14="http://schemas.microsoft.com/office/powerpoint/2010/main" val="345214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
  <a:themeElements>
    <a:clrScheme name="Custom 1">
      <a:dk1>
        <a:sysClr val="windowText" lastClr="000000"/>
      </a:dk1>
      <a:lt1>
        <a:sysClr val="window" lastClr="FFFFFF"/>
      </a:lt1>
      <a:dk2>
        <a:srgbClr val="242852"/>
      </a:dk2>
      <a:lt2>
        <a:srgbClr val="FFFFFF"/>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Georgia"/>
        <a:ea typeface=""/>
        <a:cs typeface=""/>
      </a:majorFont>
      <a:minorFont>
        <a:latin typeface="Georgi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3169</TotalTime>
  <Words>2179</Words>
  <Application>Microsoft Office PowerPoint</Application>
  <PresentationFormat>Widescreen</PresentationFormat>
  <Paragraphs>190</Paragraphs>
  <Slides>37</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Calibri Light</vt:lpstr>
      <vt:lpstr>Cambria Math</vt:lpstr>
      <vt:lpstr>Georgia</vt:lpstr>
      <vt:lpstr>Wingdings</vt:lpstr>
      <vt:lpstr>Wingdings 2</vt:lpstr>
      <vt:lpstr>Office Theme</vt:lpstr>
      <vt:lpstr>Slate</vt:lpstr>
      <vt:lpstr>“I get nervous before the games because football (soccer) is not mathematics.”-Arsene Wenger, Former Arsenal’s Manager</vt:lpstr>
      <vt:lpstr>Playing the Odds: Accurately Predicting Soccer Games In English Premier League Using Ordered Probit Models and Artificial Neural Networks</vt:lpstr>
      <vt:lpstr>Outline</vt:lpstr>
      <vt:lpstr>The IS Goal!</vt:lpstr>
      <vt:lpstr>Purpose for My IS</vt:lpstr>
      <vt:lpstr>Why 54.6%?</vt:lpstr>
      <vt:lpstr>Data</vt:lpstr>
      <vt:lpstr>Examples of Variables</vt:lpstr>
      <vt:lpstr>Methods</vt:lpstr>
      <vt:lpstr>Ordered Probit Model</vt:lpstr>
      <vt:lpstr>Ordered Probit Model</vt:lpstr>
      <vt:lpstr>Ordered Probit Model: Example</vt:lpstr>
      <vt:lpstr>Ordered Probit Model: Example</vt:lpstr>
      <vt:lpstr>Ordered Probit Model: Example</vt:lpstr>
      <vt:lpstr>Ordered Probit Model: Example</vt:lpstr>
      <vt:lpstr>Ordered Probit Model: Example</vt:lpstr>
      <vt:lpstr>Summary of ANN</vt:lpstr>
      <vt:lpstr>Baseline Models: Simple Baseline Model</vt:lpstr>
      <vt:lpstr>Baseline Models: Bookmaker Baseline Model</vt:lpstr>
      <vt:lpstr>Results</vt:lpstr>
      <vt:lpstr>PowerPoint Presentation</vt:lpstr>
      <vt:lpstr>But, Multicollinearity!</vt:lpstr>
      <vt:lpstr>Overcoming Multicollinearity!</vt:lpstr>
      <vt:lpstr>PowerPoint Presentation</vt:lpstr>
      <vt:lpstr>Limitations</vt:lpstr>
      <vt:lpstr>PowerPoint Presentation</vt:lpstr>
      <vt:lpstr>Limitations</vt:lpstr>
      <vt:lpstr>Strengths</vt:lpstr>
      <vt:lpstr>Future Work</vt:lpstr>
      <vt:lpstr>Future Work</vt:lpstr>
      <vt:lpstr>Future Work</vt:lpstr>
      <vt:lpstr>Future Work</vt:lpstr>
      <vt:lpstr>To Sum Up</vt:lpstr>
      <vt:lpstr>Thank You!</vt:lpstr>
      <vt:lpstr>Should Ordered Probit Model Predict Draw?</vt:lpstr>
      <vt:lpstr>Should Ordered Probit Model Predict Draw?</vt:lpstr>
      <vt:lpstr>Mark Lawrenson vs. Pinnacle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K C</dc:creator>
  <cp:lastModifiedBy>Shivam K C</cp:lastModifiedBy>
  <cp:revision>249</cp:revision>
  <dcterms:created xsi:type="dcterms:W3CDTF">2021-04-16T19:23:06Z</dcterms:created>
  <dcterms:modified xsi:type="dcterms:W3CDTF">2021-04-22T03:24:31Z</dcterms:modified>
</cp:coreProperties>
</file>